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30"/>
  </p:notesMasterIdLst>
  <p:sldIdLst>
    <p:sldId id="281" r:id="rId2"/>
    <p:sldId id="313" r:id="rId3"/>
    <p:sldId id="314" r:id="rId4"/>
    <p:sldId id="315" r:id="rId5"/>
    <p:sldId id="316" r:id="rId6"/>
    <p:sldId id="317" r:id="rId7"/>
    <p:sldId id="304" r:id="rId8"/>
    <p:sldId id="320" r:id="rId9"/>
    <p:sldId id="319" r:id="rId10"/>
    <p:sldId id="322" r:id="rId11"/>
    <p:sldId id="311" r:id="rId12"/>
    <p:sldId id="309" r:id="rId13"/>
    <p:sldId id="310" r:id="rId14"/>
    <p:sldId id="323" r:id="rId15"/>
    <p:sldId id="324" r:id="rId16"/>
    <p:sldId id="335" r:id="rId17"/>
    <p:sldId id="333" r:id="rId18"/>
    <p:sldId id="325" r:id="rId19"/>
    <p:sldId id="334" r:id="rId20"/>
    <p:sldId id="337" r:id="rId21"/>
    <p:sldId id="326" r:id="rId22"/>
    <p:sldId id="327" r:id="rId23"/>
    <p:sldId id="328" r:id="rId24"/>
    <p:sldId id="329" r:id="rId25"/>
    <p:sldId id="306" r:id="rId26"/>
    <p:sldId id="330" r:id="rId27"/>
    <p:sldId id="331" r:id="rId28"/>
    <p:sldId id="336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2C9"/>
    <a:srgbClr val="FFDD71"/>
    <a:srgbClr val="FF6600"/>
    <a:srgbClr val="75F5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17" autoAdjust="0"/>
    <p:restoredTop sz="94660"/>
  </p:normalViewPr>
  <p:slideViewPr>
    <p:cSldViewPr snapToGrid="0">
      <p:cViewPr>
        <p:scale>
          <a:sx n="66" d="100"/>
          <a:sy n="66" d="100"/>
        </p:scale>
        <p:origin x="-594" y="-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815479-8F1A-4DD9-A365-E08C2BA3676A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C21E16-4960-4D2E-BB49-B83AEDA9E0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594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319547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319547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 anchor="b"/>
          <a:lstStyle>
            <a:lvl1pPr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BEAF3129-FAA7-4A68-B9A9-F3397C105A2E}" type="slidenum">
              <a:rPr lang="ru-RU" altLang="ru-RU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 altLang="ru-RU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550" y="744538"/>
            <a:ext cx="6618288" cy="372427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16463"/>
            <a:ext cx="5427662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66" tIns="45583" rIns="91166" bIns="45583"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Использовать на селекторных совещаниях за неделю </a:t>
            </a:r>
          </a:p>
        </p:txBody>
      </p:sp>
    </p:spTree>
    <p:extLst>
      <p:ext uri="{BB962C8B-B14F-4D97-AF65-F5344CB8AC3E}">
        <p14:creationId xmlns:p14="http://schemas.microsoft.com/office/powerpoint/2010/main" val="1346706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073" y="2129945"/>
            <a:ext cx="10363856" cy="147080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151" y="3885897"/>
            <a:ext cx="8535712" cy="1753292"/>
          </a:xfrm>
        </p:spPr>
        <p:txBody>
          <a:bodyPr/>
          <a:lstStyle>
            <a:lvl1pPr marL="0" indent="0" algn="ctr">
              <a:buNone/>
              <a:defRPr/>
            </a:lvl1pPr>
            <a:lvl2pPr marL="469082" indent="0" algn="ctr">
              <a:buNone/>
              <a:defRPr/>
            </a:lvl2pPr>
            <a:lvl3pPr marL="938170" indent="0" algn="ctr">
              <a:buNone/>
              <a:defRPr/>
            </a:lvl3pPr>
            <a:lvl4pPr marL="1407246" indent="0" algn="ctr">
              <a:buNone/>
              <a:defRPr/>
            </a:lvl4pPr>
            <a:lvl5pPr marL="1876337" indent="0" algn="ctr">
              <a:buNone/>
              <a:defRPr/>
            </a:lvl5pPr>
            <a:lvl6pPr marL="2345428" indent="0" algn="ctr">
              <a:buNone/>
              <a:defRPr/>
            </a:lvl6pPr>
            <a:lvl7pPr marL="2814502" indent="0" algn="ctr">
              <a:buNone/>
              <a:defRPr/>
            </a:lvl7pPr>
            <a:lvl8pPr marL="3283585" indent="0" algn="ctr">
              <a:buNone/>
              <a:defRPr/>
            </a:lvl8pPr>
            <a:lvl9pPr marL="375266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14BBD3-34D8-4452-A549-F3FFA7BC073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816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D31E82-737C-4280-A67C-DA813EE4B3E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578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41027" y="274533"/>
            <a:ext cx="2742216" cy="585138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8757" y="274533"/>
            <a:ext cx="8052451" cy="585138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72091D-59B1-4378-9AF5-1A8E3644695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562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F3B852-83E7-4ECB-94BD-9C43CEF9F3B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877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773" y="4407129"/>
            <a:ext cx="10363856" cy="1362052"/>
          </a:xfrm>
        </p:spPr>
        <p:txBody>
          <a:bodyPr anchor="t"/>
          <a:lstStyle>
            <a:lvl1pPr algn="l">
              <a:defRPr sz="4267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773" y="2907154"/>
            <a:ext cx="10363856" cy="1499980"/>
          </a:xfrm>
        </p:spPr>
        <p:txBody>
          <a:bodyPr anchor="b"/>
          <a:lstStyle>
            <a:lvl1pPr marL="0" indent="0">
              <a:buNone/>
              <a:defRPr sz="2000"/>
            </a:lvl1pPr>
            <a:lvl2pPr marL="469082" indent="0">
              <a:buNone/>
              <a:defRPr sz="2000"/>
            </a:lvl2pPr>
            <a:lvl3pPr marL="938170" indent="0">
              <a:buNone/>
              <a:defRPr sz="1600"/>
            </a:lvl3pPr>
            <a:lvl4pPr marL="1407246" indent="0">
              <a:buNone/>
              <a:defRPr sz="1467"/>
            </a:lvl4pPr>
            <a:lvl5pPr marL="1876337" indent="0">
              <a:buNone/>
              <a:defRPr sz="1467"/>
            </a:lvl5pPr>
            <a:lvl6pPr marL="2345428" indent="0">
              <a:buNone/>
              <a:defRPr sz="1467"/>
            </a:lvl6pPr>
            <a:lvl7pPr marL="2814502" indent="0">
              <a:buNone/>
              <a:defRPr sz="1467"/>
            </a:lvl7pPr>
            <a:lvl8pPr marL="3283585" indent="0">
              <a:buNone/>
              <a:defRPr sz="1467"/>
            </a:lvl8pPr>
            <a:lvl9pPr marL="3752669" indent="0">
              <a:buNone/>
              <a:defRPr sz="146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743071-684E-49B4-960F-72A1F15D6DA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269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8761" y="1600775"/>
            <a:ext cx="5396397" cy="4525139"/>
          </a:xfrm>
        </p:spPr>
        <p:txBody>
          <a:bodyPr/>
          <a:lstStyle>
            <a:lvl1pPr>
              <a:defRPr sz="2933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85013" y="1600775"/>
            <a:ext cx="5398271" cy="4525139"/>
          </a:xfrm>
        </p:spPr>
        <p:txBody>
          <a:bodyPr/>
          <a:lstStyle>
            <a:lvl1pPr>
              <a:defRPr sz="2933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632B31-862D-4909-A3A3-6F9E9D903AE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14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8759" y="1534465"/>
            <a:ext cx="5387032" cy="6405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9082" indent="0">
              <a:buNone/>
              <a:defRPr sz="2000" b="1"/>
            </a:lvl2pPr>
            <a:lvl3pPr marL="938170" indent="0">
              <a:buNone/>
              <a:defRPr sz="2000" b="1"/>
            </a:lvl3pPr>
            <a:lvl4pPr marL="1407246" indent="0">
              <a:buNone/>
              <a:defRPr sz="1600" b="1"/>
            </a:lvl4pPr>
            <a:lvl5pPr marL="1876337" indent="0">
              <a:buNone/>
              <a:defRPr sz="1600" b="1"/>
            </a:lvl5pPr>
            <a:lvl6pPr marL="2345428" indent="0">
              <a:buNone/>
              <a:defRPr sz="1600" b="1"/>
            </a:lvl6pPr>
            <a:lvl7pPr marL="2814502" indent="0">
              <a:buNone/>
              <a:defRPr sz="1600" b="1"/>
            </a:lvl7pPr>
            <a:lvl8pPr marL="3283585" indent="0">
              <a:buNone/>
              <a:defRPr sz="1600" b="1"/>
            </a:lvl8pPr>
            <a:lvl9pPr marL="375266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8759" y="2175069"/>
            <a:ext cx="5387032" cy="39508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472" y="1534465"/>
            <a:ext cx="5390779" cy="6405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9082" indent="0">
              <a:buNone/>
              <a:defRPr sz="2000" b="1"/>
            </a:lvl2pPr>
            <a:lvl3pPr marL="938170" indent="0">
              <a:buNone/>
              <a:defRPr sz="2000" b="1"/>
            </a:lvl3pPr>
            <a:lvl4pPr marL="1407246" indent="0">
              <a:buNone/>
              <a:defRPr sz="1600" b="1"/>
            </a:lvl4pPr>
            <a:lvl5pPr marL="1876337" indent="0">
              <a:buNone/>
              <a:defRPr sz="1600" b="1"/>
            </a:lvl5pPr>
            <a:lvl6pPr marL="2345428" indent="0">
              <a:buNone/>
              <a:defRPr sz="1600" b="1"/>
            </a:lvl6pPr>
            <a:lvl7pPr marL="2814502" indent="0">
              <a:buNone/>
              <a:defRPr sz="1600" b="1"/>
            </a:lvl7pPr>
            <a:lvl8pPr marL="3283585" indent="0">
              <a:buNone/>
              <a:defRPr sz="1600" b="1"/>
            </a:lvl8pPr>
            <a:lvl9pPr marL="375266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2472" y="2175069"/>
            <a:ext cx="5390779" cy="39508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0403D8-3162-448D-A560-A64AEAA9634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144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8E75F-12EE-4707-B8D4-E94B7D20E26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141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B422B0-7F3B-4B86-AFF7-0B8DC68CC30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070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798" y="273207"/>
            <a:ext cx="4012177" cy="11617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7038" y="273207"/>
            <a:ext cx="6816205" cy="5852708"/>
          </a:xfrm>
        </p:spPr>
        <p:txBody>
          <a:bodyPr/>
          <a:lstStyle>
            <a:lvl1pPr>
              <a:defRPr sz="3333"/>
            </a:lvl1pPr>
            <a:lvl2pPr>
              <a:defRPr sz="2933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798" y="1434995"/>
            <a:ext cx="4012177" cy="4690920"/>
          </a:xfrm>
        </p:spPr>
        <p:txBody>
          <a:bodyPr/>
          <a:lstStyle>
            <a:lvl1pPr marL="0" indent="0">
              <a:buNone/>
              <a:defRPr sz="1467"/>
            </a:lvl1pPr>
            <a:lvl2pPr marL="469082" indent="0">
              <a:buNone/>
              <a:defRPr sz="1200"/>
            </a:lvl2pPr>
            <a:lvl3pPr marL="938170" indent="0">
              <a:buNone/>
              <a:defRPr sz="1067"/>
            </a:lvl3pPr>
            <a:lvl4pPr marL="1407246" indent="0">
              <a:buNone/>
              <a:defRPr sz="933"/>
            </a:lvl4pPr>
            <a:lvl5pPr marL="1876337" indent="0">
              <a:buNone/>
              <a:defRPr sz="933"/>
            </a:lvl5pPr>
            <a:lvl6pPr marL="2345428" indent="0">
              <a:buNone/>
              <a:defRPr sz="933"/>
            </a:lvl6pPr>
            <a:lvl7pPr marL="2814502" indent="0">
              <a:buNone/>
              <a:defRPr sz="933"/>
            </a:lvl7pPr>
            <a:lvl8pPr marL="3283585" indent="0">
              <a:buNone/>
              <a:defRPr sz="933"/>
            </a:lvl8pPr>
            <a:lvl9pPr marL="3752669" indent="0">
              <a:buNone/>
              <a:defRPr sz="93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48DAC4-912D-49DD-BA09-721B29F248B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871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0075" y="4801002"/>
            <a:ext cx="7314451" cy="56630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90075" y="612751"/>
            <a:ext cx="7314451" cy="4115331"/>
          </a:xfrm>
        </p:spPr>
        <p:txBody>
          <a:bodyPr lIns="81532" tIns="40765" rIns="81532" bIns="40765"/>
          <a:lstStyle>
            <a:lvl1pPr marL="0" indent="0">
              <a:buNone/>
              <a:defRPr sz="3333"/>
            </a:lvl1pPr>
            <a:lvl2pPr marL="469082" indent="0">
              <a:buNone/>
              <a:defRPr sz="2933"/>
            </a:lvl2pPr>
            <a:lvl3pPr marL="938170" indent="0">
              <a:buNone/>
              <a:defRPr sz="2400"/>
            </a:lvl3pPr>
            <a:lvl4pPr marL="1407246" indent="0">
              <a:buNone/>
              <a:defRPr sz="2000"/>
            </a:lvl4pPr>
            <a:lvl5pPr marL="1876337" indent="0">
              <a:buNone/>
              <a:defRPr sz="2000"/>
            </a:lvl5pPr>
            <a:lvl6pPr marL="2345428" indent="0">
              <a:buNone/>
              <a:defRPr sz="2000"/>
            </a:lvl6pPr>
            <a:lvl7pPr marL="2814502" indent="0">
              <a:buNone/>
              <a:defRPr sz="2000"/>
            </a:lvl7pPr>
            <a:lvl8pPr marL="3283585" indent="0">
              <a:buNone/>
              <a:defRPr sz="2000"/>
            </a:lvl8pPr>
            <a:lvl9pPr marL="3752669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90075" y="5367308"/>
            <a:ext cx="7314451" cy="805029"/>
          </a:xfrm>
        </p:spPr>
        <p:txBody>
          <a:bodyPr/>
          <a:lstStyle>
            <a:lvl1pPr marL="0" indent="0">
              <a:buNone/>
              <a:defRPr sz="1467"/>
            </a:lvl1pPr>
            <a:lvl2pPr marL="469082" indent="0">
              <a:buNone/>
              <a:defRPr sz="1200"/>
            </a:lvl2pPr>
            <a:lvl3pPr marL="938170" indent="0">
              <a:buNone/>
              <a:defRPr sz="1067"/>
            </a:lvl3pPr>
            <a:lvl4pPr marL="1407246" indent="0">
              <a:buNone/>
              <a:defRPr sz="933"/>
            </a:lvl4pPr>
            <a:lvl5pPr marL="1876337" indent="0">
              <a:buNone/>
              <a:defRPr sz="933"/>
            </a:lvl5pPr>
            <a:lvl6pPr marL="2345428" indent="0">
              <a:buNone/>
              <a:defRPr sz="933"/>
            </a:lvl6pPr>
            <a:lvl7pPr marL="2814502" indent="0">
              <a:buNone/>
              <a:defRPr sz="933"/>
            </a:lvl7pPr>
            <a:lvl8pPr marL="3283585" indent="0">
              <a:buNone/>
              <a:defRPr sz="933"/>
            </a:lvl8pPr>
            <a:lvl9pPr marL="3752669" indent="0">
              <a:buNone/>
              <a:defRPr sz="93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089BC8-B75B-4B4D-B548-9B5F1EE0CF1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725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CCFF"/>
            </a:gs>
            <a:gs pos="100000">
              <a:srgbClr val="FF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5167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511" tIns="40753" rIns="81511" bIns="407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511" tIns="40753" rIns="81511" bIns="407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6284"/>
            <a:ext cx="2844800" cy="474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511" tIns="40753" rIns="81511" bIns="40753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6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6284"/>
            <a:ext cx="3860800" cy="474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511" tIns="40753" rIns="81511" bIns="40753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6284"/>
            <a:ext cx="2844800" cy="474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511" tIns="40753" rIns="81511" bIns="40753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8E886CA-04F3-44D3-84FA-3D4ED200FCA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944222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ransition advClick="0"/>
  <p:txStyles>
    <p:titleStyle>
      <a:lvl1pPr algn="ctr" defTabSz="1071007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71007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2pPr>
      <a:lvl3pPr algn="ctr" defTabSz="1071007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3pPr>
      <a:lvl4pPr algn="ctr" defTabSz="1071007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4pPr>
      <a:lvl5pPr algn="ctr" defTabSz="1071007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5pPr>
      <a:lvl6pPr marL="469082" algn="ctr" defTabSz="1086396" rtl="0" fontAlgn="base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6pPr>
      <a:lvl7pPr marL="938170" algn="ctr" defTabSz="1086396" rtl="0" fontAlgn="base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7pPr>
      <a:lvl8pPr marL="1407246" algn="ctr" defTabSz="1086396" rtl="0" fontAlgn="base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8pPr>
      <a:lvl9pPr marL="1876337" algn="ctr" defTabSz="1086396" rtl="0" fontAlgn="base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9pPr>
    </p:titleStyle>
    <p:bodyStyle>
      <a:lvl1pPr marL="387341" indent="-387341" algn="l" defTabSz="1071007" rtl="0" eaLnBrk="0" fontAlgn="base" hangingPunct="0">
        <a:spcBef>
          <a:spcPct val="20000"/>
        </a:spcBef>
        <a:spcAft>
          <a:spcPct val="0"/>
        </a:spcAft>
        <a:buChar char="•"/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863578" indent="-319609" algn="l" defTabSz="1071007" rtl="0" eaLnBrk="0" fontAlgn="base" hangingPunct="0">
        <a:spcBef>
          <a:spcPct val="20000"/>
        </a:spcBef>
        <a:spcAft>
          <a:spcPct val="0"/>
        </a:spcAft>
        <a:buChar char="–"/>
        <a:defRPr sz="3333">
          <a:solidFill>
            <a:schemeClr val="tx1"/>
          </a:solidFill>
          <a:latin typeface="+mn-lt"/>
        </a:defRPr>
      </a:lvl2pPr>
      <a:lvl3pPr marL="1339817" indent="-251878" algn="l" defTabSz="1071007" rtl="0" eaLnBrk="0" fontAlgn="base" hangingPunct="0">
        <a:spcBef>
          <a:spcPct val="20000"/>
        </a:spcBef>
        <a:spcAft>
          <a:spcPct val="0"/>
        </a:spcAft>
        <a:buChar char="•"/>
        <a:defRPr sz="2933">
          <a:solidFill>
            <a:schemeClr val="tx1"/>
          </a:solidFill>
          <a:latin typeface="+mn-lt"/>
        </a:defRPr>
      </a:lvl3pPr>
      <a:lvl4pPr marL="1881670" indent="-249760" algn="l" defTabSz="1071007" rtl="0" eaLnBrk="0" fontAlgn="base" hangingPunct="0">
        <a:spcBef>
          <a:spcPct val="20000"/>
        </a:spcBef>
        <a:spcAft>
          <a:spcPct val="0"/>
        </a:spcAft>
        <a:buChar char="–"/>
        <a:defRPr sz="2667">
          <a:solidFill>
            <a:schemeClr val="tx1"/>
          </a:solidFill>
          <a:latin typeface="+mn-lt"/>
        </a:defRPr>
      </a:lvl4pPr>
      <a:lvl5pPr marL="2427757" indent="-249760" algn="l" defTabSz="1071007" rtl="0" eaLnBrk="0" fontAlgn="base" hangingPunct="0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</a:defRPr>
      </a:lvl5pPr>
      <a:lvl6pPr marL="2915488" indent="-272007" algn="l" defTabSz="1086396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3384562" indent="-272007" algn="l" defTabSz="1086396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853658" indent="-272007" algn="l" defTabSz="1086396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4322744" indent="-272007" algn="l" defTabSz="1086396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3817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69082" algn="l" defTabSz="93817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38170" algn="l" defTabSz="93817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07246" algn="l" defTabSz="93817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76337" algn="l" defTabSz="93817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345428" algn="l" defTabSz="93817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814502" algn="l" defTabSz="93817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283585" algn="l" defTabSz="93817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752669" algn="l" defTabSz="93817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12700"/>
            <a:ext cx="12192000" cy="7003305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3882" tIns="46943" rIns="93882" bIns="46943" anchor="ctr"/>
          <a:lstStyle/>
          <a:p>
            <a:pPr defTabSz="929147">
              <a:defRPr/>
            </a:pPr>
            <a:endParaRPr lang="en-US" sz="1900" dirty="0">
              <a:solidFill>
                <a:srgbClr val="000000"/>
              </a:solidFill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464051" y="6309785"/>
            <a:ext cx="3456516" cy="359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1016" tIns="50508" rIns="101016" bIns="50508"/>
          <a:lstStyle/>
          <a:p>
            <a:pPr algn="ctr" defTabSz="1001159">
              <a:spcBef>
                <a:spcPct val="20000"/>
              </a:spcBef>
            </a:pP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7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138" y="126254"/>
            <a:ext cx="919973" cy="1131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-1250949" y="1262976"/>
            <a:ext cx="14630400" cy="42648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6601" tIns="28299" rIns="56601" bIns="2829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kern="0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УПРАВЛЕНИЕ МЧС </a:t>
            </a:r>
            <a:r>
              <a:rPr lang="ru-RU" altLang="ru-RU" sz="2400" b="1" kern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ПО </a:t>
            </a:r>
            <a:r>
              <a:rPr lang="ru-RU" altLang="ru-RU" sz="2400" b="1" kern="0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НИЖЕГОРОДСКОЙ ОБЛАСТИ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0" y="1935559"/>
            <a:ext cx="12197775" cy="2031325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kern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ДОКЛАД</a:t>
            </a:r>
          </a:p>
          <a:p>
            <a:pPr algn="ctr">
              <a:defRPr/>
            </a:pPr>
            <a:r>
              <a:rPr lang="ru-RU" sz="2800" b="1" kern="0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заместителя </a:t>
            </a:r>
            <a:r>
              <a:rPr lang="ru-RU" sz="2800" b="1" kern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главного государственного инспектора </a:t>
            </a:r>
          </a:p>
          <a:p>
            <a:pPr algn="ctr">
              <a:defRPr/>
            </a:pPr>
            <a:r>
              <a:rPr lang="ru-RU" sz="2800" b="1" kern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Нижегородской области по пожарному надзору</a:t>
            </a:r>
          </a:p>
          <a:p>
            <a:pPr algn="ctr">
              <a:defRPr/>
            </a:pPr>
            <a:endParaRPr lang="ru-RU" sz="1400" b="1" kern="0" dirty="0" smtClean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800" b="1" kern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С.Н. Большакова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 bwMode="auto">
          <a:xfrm>
            <a:off x="514317" y="1689459"/>
            <a:ext cx="11163365" cy="3048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5" name="TextBox 8"/>
          <p:cNvSpPr txBox="1">
            <a:spLocks noChangeArrowheads="1"/>
          </p:cNvSpPr>
          <p:nvPr/>
        </p:nvSpPr>
        <p:spPr bwMode="auto">
          <a:xfrm>
            <a:off x="622420" y="4159916"/>
            <a:ext cx="10952933" cy="2273142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6601" tIns="28299" rIns="56601" bIns="2829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ru-RU" sz="2400" b="1" dirty="0">
                <a:solidFill>
                  <a:srgbClr val="FFFF00"/>
                </a:solidFill>
                <a:latin typeface="Arial" charset="0"/>
                <a:cs typeface="Arial" charset="0"/>
              </a:rPr>
              <a:t>«Об </a:t>
            </a:r>
            <a:r>
              <a:rPr lang="ru-RU" sz="2400" b="1" dirty="0" smtClean="0">
                <a:solidFill>
                  <a:srgbClr val="FFFF00"/>
                </a:solidFill>
                <a:latin typeface="Arial" charset="0"/>
                <a:cs typeface="Arial" charset="0"/>
              </a:rPr>
              <a:t> осуществлении </a:t>
            </a:r>
            <a:r>
              <a:rPr lang="ru-RU" sz="2400" b="1" dirty="0" err="1" smtClean="0">
                <a:solidFill>
                  <a:srgbClr val="FFFF00"/>
                </a:solidFill>
                <a:latin typeface="Arial" charset="0"/>
                <a:cs typeface="Arial" charset="0"/>
              </a:rPr>
              <a:t>надзорно</a:t>
            </a:r>
            <a:r>
              <a:rPr lang="ru-RU" sz="2400" b="1" dirty="0" smtClean="0">
                <a:solidFill>
                  <a:srgbClr val="FFFF00"/>
                </a:solidFill>
                <a:latin typeface="Arial" charset="0"/>
                <a:cs typeface="Arial" charset="0"/>
              </a:rPr>
              <a:t>-профилактической деятельности </a:t>
            </a:r>
            <a:r>
              <a:rPr lang="ru-RU" sz="2400" b="1" dirty="0">
                <a:solidFill>
                  <a:srgbClr val="FFFF00"/>
                </a:solidFill>
                <a:latin typeface="Arial" charset="0"/>
                <a:cs typeface="Arial" charset="0"/>
              </a:rPr>
              <a:t>с учетом вступления в силу с 01.07.2021 Федерального закона от 31.07.2020 N 248-ФЗ «О государственном контроле (надзоре) и муниципальном контроле в Российской Федерации» и принимаемых в его развитие подзаконных нормативных правовых актов и вносимых в них </a:t>
            </a:r>
            <a:r>
              <a:rPr lang="ru-RU" sz="2400" b="1" dirty="0" smtClean="0">
                <a:solidFill>
                  <a:srgbClr val="FFFF00"/>
                </a:solidFill>
                <a:latin typeface="Arial" charset="0"/>
                <a:cs typeface="Arial" charset="0"/>
              </a:rPr>
              <a:t>изменений»</a:t>
            </a:r>
            <a:endParaRPr lang="ru-RU" sz="2400" b="1" dirty="0">
              <a:solidFill>
                <a:srgbClr val="FFFF00"/>
              </a:solidFill>
              <a:latin typeface="Arial" charset="0"/>
              <a:cs typeface="Arial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 bwMode="auto">
          <a:xfrm>
            <a:off x="498442" y="4151848"/>
            <a:ext cx="11131616" cy="3048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5079415" y="6334780"/>
            <a:ext cx="18646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kern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11.03.2021</a:t>
            </a:r>
          </a:p>
          <a:p>
            <a:pPr algn="ctr"/>
            <a:r>
              <a:rPr lang="ru-RU" sz="1400" b="1" kern="0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400" b="1" kern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Нижний Новгород</a:t>
            </a:r>
            <a:endParaRPr lang="ru-RU" sz="1400" b="1" kern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27195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90170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</a:rPr>
              <a:t>Статья 72. Документарная проверка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787401"/>
            <a:ext cx="1219200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 осуществлении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документарной проверки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могут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совершаться следующие контрольные (надзорные) действия:</a:t>
            </a:r>
          </a:p>
          <a:p>
            <a:r>
              <a:rPr lang="ru-RU" sz="2400" b="1" i="1" u="sng" dirty="0">
                <a:latin typeface="Times New Roman" pitchFamily="18" charset="0"/>
                <a:cs typeface="Times New Roman" pitchFamily="18" charset="0"/>
              </a:rPr>
              <a:t>1) получение письменных объяснений;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u="sng" dirty="0">
                <a:latin typeface="Times New Roman" pitchFamily="18" charset="0"/>
                <a:cs typeface="Times New Roman" pitchFamily="18" charset="0"/>
              </a:rPr>
              <a:t>2) истребование документов;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3) экспертиза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Срок </a:t>
            </a:r>
            <a:r>
              <a:rPr lang="ru-RU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проведения документарной проверки не может превышать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десяти рабочих дней. </a:t>
            </a: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указанный срок не включается период с момента направления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инспектором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контролируемому лицу требования представить необходимые для рассмотрения в ходе документарной проверки документы до момента представления указанных в требовании документов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инспектору,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а также период с момента направления контролируемому лицу информации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от инспектора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 выявлении ошибок и (или) противоречий в представленных контролируемым лицом документах либо о несоответствии сведений, содержащихся в этих документах, сведениям, содержащимся в имеющихся у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инспектора документах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 (или) полученным при осуществлении государственного контроля (надзора), муниципального контроля, и требования представить необходимые пояснения в письменной форме до момента представления указанных пояснений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инспектору.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18460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57573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1"/>
                </a:solidFill>
              </a:rPr>
              <a:t>Статья 73. Выездная проверка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575733"/>
            <a:ext cx="12192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1. </a:t>
            </a:r>
            <a:r>
              <a:rPr lang="ru-RU" b="1" dirty="0"/>
              <a:t>Под выездной проверкой </a:t>
            </a:r>
            <a:r>
              <a:rPr lang="ru-RU" dirty="0"/>
              <a:t>в целях настоящего Федерального закона </a:t>
            </a:r>
            <a:r>
              <a:rPr lang="ru-RU" b="1" dirty="0"/>
              <a:t>понимается комплексное контрольное (надзорное) мероприятие, проводимое посредством взаимодействия с конкретным контролируемым лицом, владеющим производственными объектами и (или) использующим их, в целях оценки соблюдения</a:t>
            </a:r>
            <a:r>
              <a:rPr lang="ru-RU" dirty="0"/>
              <a:t> таким лицом </a:t>
            </a:r>
            <a:r>
              <a:rPr lang="ru-RU" b="1" dirty="0"/>
              <a:t>обязательных требований</a:t>
            </a:r>
            <a:r>
              <a:rPr lang="ru-RU" dirty="0"/>
              <a:t>, а также </a:t>
            </a:r>
            <a:r>
              <a:rPr lang="ru-RU" b="1" dirty="0"/>
              <a:t>оценки выполнения решений контрольного (надзорного) органа.</a:t>
            </a:r>
          </a:p>
          <a:p>
            <a:pPr algn="just"/>
            <a:r>
              <a:rPr lang="ru-RU" dirty="0"/>
              <a:t>2. </a:t>
            </a:r>
            <a:r>
              <a:rPr lang="ru-RU" b="1" dirty="0"/>
              <a:t>Выездная проверка проводится по месту нахождения </a:t>
            </a:r>
            <a:r>
              <a:rPr lang="ru-RU" dirty="0"/>
              <a:t>(осуществления деятельности) </a:t>
            </a:r>
            <a:r>
              <a:rPr lang="ru-RU" b="1" dirty="0"/>
              <a:t>контролируемого лица</a:t>
            </a:r>
            <a:r>
              <a:rPr lang="ru-RU" dirty="0"/>
              <a:t> (его филиалов, представительств, обособленных структурных подразделений) </a:t>
            </a:r>
            <a:r>
              <a:rPr lang="ru-RU" b="1" dirty="0"/>
              <a:t>либо объекта контроля</a:t>
            </a:r>
            <a:r>
              <a:rPr lang="ru-RU" dirty="0"/>
              <a:t>.</a:t>
            </a:r>
          </a:p>
          <a:p>
            <a:r>
              <a:rPr lang="ru-RU" dirty="0" smtClean="0"/>
              <a:t>3</a:t>
            </a:r>
            <a:r>
              <a:rPr lang="ru-RU" dirty="0"/>
              <a:t>. В ходе </a:t>
            </a:r>
            <a:r>
              <a:rPr lang="ru-RU" dirty="0" smtClean="0"/>
              <a:t>рейдового осмотра </a:t>
            </a:r>
            <a:r>
              <a:rPr lang="ru-RU" dirty="0"/>
              <a:t>могут совершаться следующие контрольные (надзорные) действия:</a:t>
            </a:r>
          </a:p>
          <a:p>
            <a:r>
              <a:rPr lang="ru-RU" b="1" dirty="0"/>
              <a:t>1) осмотр;</a:t>
            </a:r>
          </a:p>
          <a:p>
            <a:r>
              <a:rPr lang="ru-RU" dirty="0"/>
              <a:t>2) досмотр;</a:t>
            </a:r>
          </a:p>
          <a:p>
            <a:r>
              <a:rPr lang="ru-RU" b="1" dirty="0"/>
              <a:t>3) опрос;</a:t>
            </a:r>
          </a:p>
          <a:p>
            <a:r>
              <a:rPr lang="ru-RU" b="1" dirty="0"/>
              <a:t>4) получение письменных объяснений;</a:t>
            </a:r>
          </a:p>
          <a:p>
            <a:r>
              <a:rPr lang="ru-RU" b="1" dirty="0"/>
              <a:t>5) истребование документов;</a:t>
            </a:r>
          </a:p>
          <a:p>
            <a:r>
              <a:rPr lang="ru-RU" b="1" dirty="0"/>
              <a:t>6) отбор проб (образцов);</a:t>
            </a:r>
          </a:p>
          <a:p>
            <a:r>
              <a:rPr lang="ru-RU" b="1" dirty="0"/>
              <a:t>7) инструментальное обследование;</a:t>
            </a:r>
          </a:p>
          <a:p>
            <a:r>
              <a:rPr lang="ru-RU" dirty="0"/>
              <a:t>8) испытание;</a:t>
            </a:r>
          </a:p>
          <a:p>
            <a:r>
              <a:rPr lang="ru-RU" b="1" dirty="0"/>
              <a:t>9) экспертиза;</a:t>
            </a:r>
          </a:p>
          <a:p>
            <a:r>
              <a:rPr lang="ru-RU" dirty="0"/>
              <a:t>10) эксперимент.</a:t>
            </a:r>
          </a:p>
          <a:p>
            <a:pPr algn="just"/>
            <a:r>
              <a:rPr lang="ru-RU" dirty="0" smtClean="0"/>
              <a:t>4</a:t>
            </a:r>
            <a:r>
              <a:rPr lang="ru-RU" b="1" dirty="0"/>
              <a:t>. </a:t>
            </a:r>
            <a:r>
              <a:rPr lang="ru-RU" dirty="0"/>
              <a:t>Срок проведения выездной проверки </a:t>
            </a:r>
            <a:r>
              <a:rPr lang="ru-RU" b="1" dirty="0"/>
              <a:t>не может превышать десять рабочих дней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smtClean="0"/>
              <a:t>В </a:t>
            </a:r>
            <a:r>
              <a:rPr lang="ru-RU" dirty="0"/>
              <a:t>отношении одного </a:t>
            </a:r>
            <a:r>
              <a:rPr lang="ru-RU" b="1" dirty="0"/>
              <a:t>субъекта малого предпринимательства</a:t>
            </a:r>
            <a:r>
              <a:rPr lang="ru-RU" dirty="0"/>
              <a:t> общий срок взаимодействия в ходе проведения выездной проверки не может превышать </a:t>
            </a:r>
            <a:r>
              <a:rPr lang="ru-RU" b="1" dirty="0"/>
              <a:t>пятьдесят часов </a:t>
            </a:r>
            <a:r>
              <a:rPr lang="ru-RU" dirty="0"/>
              <a:t>для малого предприятия и </a:t>
            </a:r>
            <a:r>
              <a:rPr lang="ru-RU" b="1" dirty="0"/>
              <a:t>пятнадцать часов для </a:t>
            </a:r>
            <a:r>
              <a:rPr lang="ru-RU" b="1" dirty="0" err="1"/>
              <a:t>микропредприятия</a:t>
            </a:r>
            <a:r>
              <a:rPr lang="ru-RU" b="1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64928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57573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1"/>
                </a:solidFill>
              </a:rPr>
              <a:t>Статья 70. Инспекционный </a:t>
            </a:r>
            <a:r>
              <a:rPr lang="ru-RU" sz="2400" b="1" dirty="0" smtClean="0">
                <a:solidFill>
                  <a:schemeClr val="tx1"/>
                </a:solidFill>
              </a:rPr>
              <a:t>визит</a:t>
            </a:r>
            <a:endParaRPr lang="ru-RU" altLang="ru-RU" sz="2133" b="1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7800" y="690480"/>
            <a:ext cx="11836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</a:t>
            </a:r>
            <a:r>
              <a:rPr lang="ru-RU" dirty="0"/>
              <a:t>. </a:t>
            </a:r>
            <a:r>
              <a:rPr lang="ru-RU" dirty="0" smtClean="0"/>
              <a:t>Это </a:t>
            </a:r>
            <a:r>
              <a:rPr lang="ru-RU" dirty="0"/>
              <a:t>контрольное (надзорное) мероприятие, </a:t>
            </a:r>
            <a:r>
              <a:rPr lang="ru-RU" b="1" dirty="0"/>
              <a:t>проводимое путем взаимодействия </a:t>
            </a:r>
            <a:r>
              <a:rPr lang="ru-RU" dirty="0"/>
              <a:t>с конкретным контролируемым лицом и (или) владельцем (пользователем) производственного объекта.</a:t>
            </a:r>
          </a:p>
          <a:p>
            <a:endParaRPr lang="ru-RU" dirty="0" smtClean="0"/>
          </a:p>
          <a:p>
            <a:r>
              <a:rPr lang="ru-RU" dirty="0" smtClean="0"/>
              <a:t>2</a:t>
            </a:r>
            <a:r>
              <a:rPr lang="ru-RU" dirty="0"/>
              <a:t>. </a:t>
            </a:r>
            <a:r>
              <a:rPr lang="ru-RU" b="1" dirty="0" smtClean="0"/>
              <a:t>Проводится </a:t>
            </a:r>
            <a:r>
              <a:rPr lang="ru-RU" b="1" dirty="0"/>
              <a:t>по месту нахождения </a:t>
            </a:r>
            <a:r>
              <a:rPr lang="ru-RU" dirty="0"/>
              <a:t>(осуществления деятельности) контролируемого лица (его филиалов, представительств, обособленных структурных подразделений) либо </a:t>
            </a:r>
            <a:r>
              <a:rPr lang="ru-RU" b="1" dirty="0"/>
              <a:t>объекта контроля</a:t>
            </a:r>
            <a:r>
              <a:rPr lang="ru-RU" dirty="0"/>
              <a:t>.</a:t>
            </a:r>
          </a:p>
          <a:p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/>
              <a:t>. В ходе инспекционного визита могут совершаться следующие контрольные (надзорные) действия:</a:t>
            </a:r>
          </a:p>
          <a:p>
            <a:r>
              <a:rPr lang="ru-RU" dirty="0"/>
              <a:t>1) </a:t>
            </a:r>
            <a:r>
              <a:rPr lang="ru-RU" b="1" dirty="0" smtClean="0"/>
              <a:t>осмотр;</a:t>
            </a:r>
            <a:endParaRPr lang="ru-RU" b="1" dirty="0"/>
          </a:p>
          <a:p>
            <a:r>
              <a:rPr lang="ru-RU" dirty="0"/>
              <a:t>2) </a:t>
            </a:r>
            <a:r>
              <a:rPr lang="ru-RU" b="1" dirty="0"/>
              <a:t>опрос;</a:t>
            </a:r>
          </a:p>
          <a:p>
            <a:r>
              <a:rPr lang="ru-RU" dirty="0"/>
              <a:t>3) </a:t>
            </a:r>
            <a:r>
              <a:rPr lang="ru-RU" b="1" dirty="0"/>
              <a:t>получение письменных объяснений;</a:t>
            </a:r>
          </a:p>
          <a:p>
            <a:r>
              <a:rPr lang="ru-RU" dirty="0"/>
              <a:t>4) </a:t>
            </a:r>
            <a:r>
              <a:rPr lang="ru-RU" b="1" dirty="0"/>
              <a:t>инструментальное обследование;</a:t>
            </a:r>
          </a:p>
          <a:p>
            <a:r>
              <a:rPr lang="ru-RU" dirty="0"/>
              <a:t>5) </a:t>
            </a:r>
            <a:r>
              <a:rPr lang="ru-RU" b="1" dirty="0"/>
              <a:t>истребование документов</a:t>
            </a:r>
            <a:r>
              <a:rPr lang="ru-RU" dirty="0"/>
              <a:t>, которые в соответствии с обязательными требованиями должны находиться в месте нахождения (осуществления деятельности) контролируемого лица (его филиалов, представительств, обособленных структурных подразделений) либо объекта контроля.</a:t>
            </a:r>
          </a:p>
          <a:p>
            <a:endParaRPr lang="ru-RU" dirty="0" smtClean="0"/>
          </a:p>
          <a:p>
            <a:r>
              <a:rPr lang="ru-RU" dirty="0" smtClean="0"/>
              <a:t>4</a:t>
            </a:r>
            <a:r>
              <a:rPr lang="ru-RU" dirty="0"/>
              <a:t>. </a:t>
            </a:r>
            <a:r>
              <a:rPr lang="ru-RU" b="1" dirty="0" smtClean="0"/>
              <a:t>Проводится </a:t>
            </a:r>
            <a:r>
              <a:rPr lang="ru-RU" b="1" dirty="0"/>
              <a:t>без предварительного уведомления </a:t>
            </a:r>
            <a:r>
              <a:rPr lang="ru-RU" dirty="0"/>
              <a:t>контролируемого лица и собственника производственного объекта.</a:t>
            </a:r>
          </a:p>
          <a:p>
            <a:endParaRPr lang="ru-RU" dirty="0" smtClean="0"/>
          </a:p>
          <a:p>
            <a:r>
              <a:rPr lang="ru-RU" dirty="0" smtClean="0"/>
              <a:t>5</a:t>
            </a:r>
            <a:r>
              <a:rPr lang="ru-RU" dirty="0"/>
              <a:t>. Срок проведения инспекционного визита в одном месте осуществления деятельности либо на одном производственном объекте (территории) </a:t>
            </a:r>
            <a:r>
              <a:rPr lang="ru-RU" b="1" dirty="0">
                <a:solidFill>
                  <a:srgbClr val="FF0000"/>
                </a:solidFill>
              </a:rPr>
              <a:t>не может превышать один рабочий день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76570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57573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1"/>
                </a:solidFill>
              </a:rPr>
              <a:t>Статья 71. Рейдовый осмотр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7800" y="690480"/>
            <a:ext cx="118364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1</a:t>
            </a:r>
            <a:r>
              <a:rPr lang="ru-RU" dirty="0"/>
              <a:t>. </a:t>
            </a:r>
            <a:r>
              <a:rPr lang="ru-RU" dirty="0" smtClean="0"/>
              <a:t>Проводится </a:t>
            </a:r>
            <a:r>
              <a:rPr lang="ru-RU" b="1" dirty="0" smtClean="0"/>
              <a:t>в </a:t>
            </a:r>
            <a:r>
              <a:rPr lang="ru-RU" b="1" dirty="0"/>
              <a:t>целях оценки </a:t>
            </a:r>
            <a:r>
              <a:rPr lang="ru-RU" dirty="0"/>
              <a:t>соблюдения обязательных требований по использованию (эксплуатации) </a:t>
            </a:r>
            <a:r>
              <a:rPr lang="ru-RU" b="1" dirty="0"/>
              <a:t>объектов контроля, которыми владеют несколько лиц</a:t>
            </a:r>
            <a:r>
              <a:rPr lang="ru-RU" dirty="0"/>
              <a:t>, осуществления деятельности или совершения действий контролируемых лиц на определенной </a:t>
            </a:r>
            <a:r>
              <a:rPr lang="ru-RU" dirty="0" smtClean="0"/>
              <a:t>территории.</a:t>
            </a:r>
            <a:endParaRPr lang="ru-RU" dirty="0"/>
          </a:p>
          <a:p>
            <a:endParaRPr lang="ru-RU" sz="1200" dirty="0" smtClean="0"/>
          </a:p>
          <a:p>
            <a:pPr algn="just"/>
            <a:r>
              <a:rPr lang="ru-RU" dirty="0" smtClean="0"/>
              <a:t>2</a:t>
            </a:r>
            <a:r>
              <a:rPr lang="ru-RU" dirty="0"/>
              <a:t>. </a:t>
            </a:r>
            <a:r>
              <a:rPr lang="ru-RU" dirty="0" smtClean="0"/>
              <a:t>Проводится </a:t>
            </a:r>
            <a:r>
              <a:rPr lang="ru-RU" b="1" dirty="0"/>
              <a:t>в отношении всех контролируемых лиц</a:t>
            </a:r>
            <a:r>
              <a:rPr lang="ru-RU" dirty="0"/>
              <a:t>, осуществляющих владение, пользование или управление объектом контроля, либо неограниченного круга контролируемых лиц, </a:t>
            </a:r>
            <a:r>
              <a:rPr lang="ru-RU" b="1" dirty="0"/>
              <a:t>осуществляющих деятельность или совершающих действия на определенной </a:t>
            </a:r>
            <a:r>
              <a:rPr lang="ru-RU" b="1" dirty="0" smtClean="0"/>
              <a:t>территории</a:t>
            </a:r>
            <a:r>
              <a:rPr lang="ru-RU" dirty="0" smtClean="0"/>
              <a:t>.</a:t>
            </a:r>
            <a:endParaRPr lang="ru-RU" dirty="0"/>
          </a:p>
          <a:p>
            <a:endParaRPr lang="ru-RU" sz="1200" dirty="0" smtClean="0"/>
          </a:p>
          <a:p>
            <a:r>
              <a:rPr lang="ru-RU" dirty="0" smtClean="0"/>
              <a:t>3</a:t>
            </a:r>
            <a:r>
              <a:rPr lang="ru-RU" dirty="0"/>
              <a:t>. В ходе </a:t>
            </a:r>
            <a:r>
              <a:rPr lang="ru-RU" dirty="0" smtClean="0"/>
              <a:t>рейдового осмотра </a:t>
            </a:r>
            <a:r>
              <a:rPr lang="ru-RU" dirty="0"/>
              <a:t>могут совершаться следующие контрольные (надзорные) действия:</a:t>
            </a:r>
          </a:p>
          <a:p>
            <a:r>
              <a:rPr lang="ru-RU" b="1" dirty="0"/>
              <a:t>1) осмотр;</a:t>
            </a:r>
          </a:p>
          <a:p>
            <a:r>
              <a:rPr lang="ru-RU" dirty="0"/>
              <a:t>2) досмотр;</a:t>
            </a:r>
          </a:p>
          <a:p>
            <a:r>
              <a:rPr lang="ru-RU" b="1" dirty="0"/>
              <a:t>3) опрос;</a:t>
            </a:r>
          </a:p>
          <a:p>
            <a:r>
              <a:rPr lang="ru-RU" b="1" dirty="0"/>
              <a:t>4) получение письменных объяснений;</a:t>
            </a:r>
          </a:p>
          <a:p>
            <a:r>
              <a:rPr lang="ru-RU" b="1" dirty="0"/>
              <a:t>5) истребование документов;</a:t>
            </a:r>
          </a:p>
          <a:p>
            <a:r>
              <a:rPr lang="ru-RU" b="1" dirty="0"/>
              <a:t>6) отбор проб (образцов);</a:t>
            </a:r>
          </a:p>
          <a:p>
            <a:r>
              <a:rPr lang="ru-RU" b="1" dirty="0"/>
              <a:t>7) инструментальное обследование;</a:t>
            </a:r>
          </a:p>
          <a:p>
            <a:r>
              <a:rPr lang="ru-RU" dirty="0"/>
              <a:t>8) испытание;</a:t>
            </a:r>
          </a:p>
          <a:p>
            <a:r>
              <a:rPr lang="ru-RU" b="1" dirty="0"/>
              <a:t>9) экспертиза;</a:t>
            </a:r>
          </a:p>
          <a:p>
            <a:r>
              <a:rPr lang="ru-RU" dirty="0"/>
              <a:t>10) эксперимент.</a:t>
            </a:r>
          </a:p>
          <a:p>
            <a:endParaRPr lang="ru-RU" sz="1200" dirty="0" smtClean="0"/>
          </a:p>
          <a:p>
            <a:pPr algn="just"/>
            <a:r>
              <a:rPr lang="ru-RU" dirty="0" smtClean="0"/>
              <a:t>4</a:t>
            </a:r>
            <a:r>
              <a:rPr lang="ru-RU" b="1" dirty="0"/>
              <a:t>. Срок взаимодействия с одним контролируемым лицом</a:t>
            </a:r>
            <a:r>
              <a:rPr lang="ru-RU" dirty="0"/>
              <a:t> в период проведения рейдового осмотра </a:t>
            </a:r>
            <a:r>
              <a:rPr lang="ru-RU" b="1" dirty="0"/>
              <a:t>не может превышать </a:t>
            </a:r>
            <a:r>
              <a:rPr lang="ru-RU" b="1" dirty="0">
                <a:solidFill>
                  <a:srgbClr val="FF0000"/>
                </a:solidFill>
              </a:rPr>
              <a:t>один рабочий день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6044430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57573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1"/>
                </a:solidFill>
              </a:rPr>
              <a:t>Риск-ориентированный подход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60292" y="838324"/>
            <a:ext cx="11071411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соответствии 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действующей редакцией Положения о федеральном государственном пожарном надзоре, а также проектом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постановления «О внесении изменений в Положение о федеральном государственном пожарном надзоре» проведение плановых контрольных (надзорных) мероприятий объектов защиты в зависимости от присвоенной категории риска осуществляется со следующей периодичностью, для категорий: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чрезвычайно высокого риска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выездная проверка один раз в год;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высокого риска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выездная проверка один раз в 2 года;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значительного риска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выездная проверка один раз в 3 года;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среднего риска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инспекционный визит, рейдовый осмотр или выездная проверка не чаще чем один раз в 5 лет;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умеренного риска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инспекционный визит, рейдовый осмотр или выездная проверка не чаще чем один раз в 6 лет.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низкого риска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проверки не проводятся.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21414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57573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1"/>
                </a:solidFill>
              </a:rPr>
              <a:t>Риск-ориентированный подход</a:t>
            </a:r>
          </a:p>
        </p:txBody>
      </p:sp>
      <p:sp>
        <p:nvSpPr>
          <p:cNvPr id="4" name="Кружок"/>
          <p:cNvSpPr/>
          <p:nvPr/>
        </p:nvSpPr>
        <p:spPr>
          <a:xfrm>
            <a:off x="121024" y="1457450"/>
            <a:ext cx="2635623" cy="2159810"/>
          </a:xfrm>
          <a:prstGeom prst="ellipse">
            <a:avLst/>
          </a:prstGeom>
          <a:solidFill>
            <a:srgbClr val="FFDD71"/>
          </a:solidFill>
          <a:ln w="12700">
            <a:miter lim="400000"/>
          </a:ln>
        </p:spPr>
        <p:txBody>
          <a:bodyPr lIns="36286" tIns="36286" rIns="36286" bIns="36286" anchor="ctr"/>
          <a:lstStyle/>
          <a:p>
            <a:pPr algn="ctr" defTabSz="589655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ru-RU" sz="2000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Уровень тяжести (базовый показатель)</a:t>
            </a:r>
            <a:endParaRPr sz="2000" b="1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люс 2"/>
          <p:cNvSpPr/>
          <p:nvPr/>
        </p:nvSpPr>
        <p:spPr bwMode="auto">
          <a:xfrm>
            <a:off x="2931459" y="2089456"/>
            <a:ext cx="1102658" cy="968189"/>
          </a:xfrm>
          <a:prstGeom prst="mathPlus">
            <a:avLst/>
          </a:prstGeom>
          <a:solidFill>
            <a:schemeClr val="accent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588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Кружок"/>
          <p:cNvSpPr/>
          <p:nvPr/>
        </p:nvSpPr>
        <p:spPr>
          <a:xfrm>
            <a:off x="4134970" y="1457450"/>
            <a:ext cx="2736477" cy="1272303"/>
          </a:xfrm>
          <a:prstGeom prst="ellipse">
            <a:avLst/>
          </a:prstGeom>
          <a:solidFill>
            <a:srgbClr val="FFDD71"/>
          </a:solidFill>
          <a:ln w="12700">
            <a:miter lim="400000"/>
          </a:ln>
        </p:spPr>
        <p:txBody>
          <a:bodyPr lIns="36286" tIns="36286" rIns="36286" bIns="36286" anchor="ctr"/>
          <a:lstStyle/>
          <a:p>
            <a:pPr algn="ctr" defTabSz="589655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ru-RU" sz="2000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Индекс индивидуализации</a:t>
            </a:r>
            <a:endParaRPr sz="2000" b="1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 bwMode="auto">
          <a:xfrm rot="12304982" flipV="1">
            <a:off x="4292930" y="2528007"/>
            <a:ext cx="252972" cy="81808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588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Стрелка вниз 7"/>
          <p:cNvSpPr/>
          <p:nvPr/>
        </p:nvSpPr>
        <p:spPr bwMode="auto">
          <a:xfrm rot="9445401" flipV="1">
            <a:off x="6605045" y="2469548"/>
            <a:ext cx="234663" cy="864892"/>
          </a:xfrm>
          <a:prstGeom prst="downArrow">
            <a:avLst>
              <a:gd name="adj1" fmla="val 50000"/>
              <a:gd name="adj2" fmla="val 5077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588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Кружок"/>
          <p:cNvSpPr/>
          <p:nvPr/>
        </p:nvSpPr>
        <p:spPr>
          <a:xfrm>
            <a:off x="2716305" y="3346347"/>
            <a:ext cx="2635623" cy="2159810"/>
          </a:xfrm>
          <a:prstGeom prst="ellipse">
            <a:avLst/>
          </a:prstGeom>
          <a:solidFill>
            <a:srgbClr val="FFF2C9"/>
          </a:solidFill>
          <a:ln w="12700">
            <a:miter lim="400000"/>
          </a:ln>
        </p:spPr>
        <p:txBody>
          <a:bodyPr lIns="36286" tIns="36286" rIns="36286" bIns="36286" anchor="ctr"/>
          <a:lstStyle/>
          <a:p>
            <a:pPr algn="ctr" defTabSz="589655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ru-RU" sz="2000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Значение </a:t>
            </a:r>
            <a:r>
              <a:rPr lang="ru-RU" sz="20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индикаторов риска причинения </a:t>
            </a:r>
            <a:r>
              <a:rPr lang="ru-RU" sz="2000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вреда</a:t>
            </a:r>
            <a:endParaRPr sz="2000" b="1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Кружок"/>
          <p:cNvSpPr/>
          <p:nvPr/>
        </p:nvSpPr>
        <p:spPr>
          <a:xfrm>
            <a:off x="5678929" y="3346347"/>
            <a:ext cx="2544321" cy="2159810"/>
          </a:xfrm>
          <a:prstGeom prst="ellipse">
            <a:avLst/>
          </a:prstGeom>
          <a:solidFill>
            <a:srgbClr val="FFF2C9"/>
          </a:solidFill>
          <a:ln w="12700">
            <a:miter lim="400000"/>
          </a:ln>
        </p:spPr>
        <p:txBody>
          <a:bodyPr lIns="36286" tIns="36286" rIns="36286" bIns="36286" anchor="ctr"/>
          <a:lstStyle/>
          <a:p>
            <a:pPr algn="ctr" defTabSz="589655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ru-RU" sz="2000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Критерии добросовестности</a:t>
            </a:r>
            <a:endParaRPr sz="2000" b="1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Равно 6"/>
          <p:cNvSpPr/>
          <p:nvPr/>
        </p:nvSpPr>
        <p:spPr bwMode="auto">
          <a:xfrm>
            <a:off x="7302500" y="2184400"/>
            <a:ext cx="2171700" cy="873245"/>
          </a:xfrm>
          <a:prstGeom prst="mathEqual">
            <a:avLst/>
          </a:prstGeom>
          <a:solidFill>
            <a:schemeClr val="accent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588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Кружок"/>
          <p:cNvSpPr/>
          <p:nvPr/>
        </p:nvSpPr>
        <p:spPr>
          <a:xfrm>
            <a:off x="9556377" y="1541117"/>
            <a:ext cx="2464173" cy="2159810"/>
          </a:xfrm>
          <a:prstGeom prst="ellipse">
            <a:avLst/>
          </a:prstGeom>
          <a:solidFill>
            <a:srgbClr val="FFDD71"/>
          </a:solidFill>
          <a:ln w="12700">
            <a:miter lim="400000"/>
          </a:ln>
        </p:spPr>
        <p:txBody>
          <a:bodyPr lIns="36286" tIns="36286" rIns="36286" bIns="36286" anchor="ctr"/>
          <a:lstStyle/>
          <a:p>
            <a:pPr algn="ctr" defTabSz="589655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ru-RU" sz="2400" b="1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Категория риска</a:t>
            </a:r>
            <a:endParaRPr sz="2400" b="1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11550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57573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1"/>
                </a:solidFill>
              </a:rPr>
              <a:t>Риск-ориентированный подход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963069"/>
              </p:ext>
            </p:extLst>
          </p:nvPr>
        </p:nvGraphicFramePr>
        <p:xfrm>
          <a:off x="101598" y="1553398"/>
          <a:ext cx="11988803" cy="51633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2459"/>
                <a:gridCol w="5936344"/>
              </a:tblGrid>
              <a:tr h="682560">
                <a:tc>
                  <a:txBody>
                    <a:bodyPr/>
                    <a:lstStyle/>
                    <a:p>
                      <a:pPr algn="ctr"/>
                      <a:r>
                        <a:rPr lang="ru-RU" sz="2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Уровень тяжести потенциальных негативных последствий пожара</a:t>
                      </a:r>
                      <a:endParaRPr lang="ru-RU" sz="2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Категория риска</a:t>
                      </a:r>
                      <a:endParaRPr lang="ru-RU" sz="25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27302">
                <a:tc>
                  <a:txBody>
                    <a:bodyPr/>
                    <a:lstStyle/>
                    <a:p>
                      <a:pPr algn="ctr"/>
                      <a:r>
                        <a:rPr lang="ru-RU" sz="3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Более 100</a:t>
                      </a:r>
                      <a:endParaRPr lang="ru-RU" sz="3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Чрезвычайно высокий</a:t>
                      </a:r>
                      <a:endParaRPr lang="ru-RU" sz="3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27302">
                <a:tc>
                  <a:txBody>
                    <a:bodyPr/>
                    <a:lstStyle/>
                    <a:p>
                      <a:pPr algn="ctr"/>
                      <a:r>
                        <a:rPr lang="ru-RU" sz="3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от 45 до 100</a:t>
                      </a:r>
                      <a:endParaRPr lang="ru-RU" sz="3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38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Высокий</a:t>
                      </a:r>
                      <a:endParaRPr lang="ru-RU" sz="3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27302">
                <a:tc>
                  <a:txBody>
                    <a:bodyPr/>
                    <a:lstStyle/>
                    <a:p>
                      <a:pPr algn="ctr"/>
                      <a:r>
                        <a:rPr lang="ru-RU" sz="3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от 20 до 45</a:t>
                      </a:r>
                      <a:endParaRPr lang="ru-RU" sz="3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Значительный </a:t>
                      </a:r>
                      <a:endParaRPr lang="ru-RU" sz="3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27302">
                <a:tc>
                  <a:txBody>
                    <a:bodyPr/>
                    <a:lstStyle/>
                    <a:p>
                      <a:pPr algn="ctr"/>
                      <a:r>
                        <a:rPr lang="ru-RU" sz="3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от 9 до 20</a:t>
                      </a:r>
                      <a:endParaRPr lang="ru-RU" sz="3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Средний</a:t>
                      </a:r>
                      <a:endParaRPr lang="ru-RU" sz="3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27302">
                <a:tc>
                  <a:txBody>
                    <a:bodyPr/>
                    <a:lstStyle/>
                    <a:p>
                      <a:pPr algn="ctr"/>
                      <a:r>
                        <a:rPr lang="ru-RU" sz="3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от 4 до 9</a:t>
                      </a:r>
                      <a:endParaRPr lang="ru-RU" sz="3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Умеренный</a:t>
                      </a:r>
                      <a:endParaRPr lang="ru-RU" sz="3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73397">
                <a:tc>
                  <a:txBody>
                    <a:bodyPr/>
                    <a:lstStyle/>
                    <a:p>
                      <a:pPr algn="ctr"/>
                      <a:r>
                        <a:rPr lang="ru-RU" sz="3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от 0 до 4</a:t>
                      </a:r>
                      <a:endParaRPr lang="ru-RU" sz="3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38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Низкий</a:t>
                      </a:r>
                      <a:endParaRPr lang="ru-RU" sz="3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598769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зависимости от значения показателя тяжести потенциальных негативных последствий пожаров выделяют 6 уровней тяжести потенциальных негативных последствий пожара: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44018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57573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1"/>
                </a:solidFill>
              </a:rPr>
              <a:t>Риск-ориентированный подход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984250" y="709845"/>
            <a:ext cx="10223500" cy="5953083"/>
            <a:chOff x="0" y="575733"/>
            <a:chExt cx="10223500" cy="5953083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86" t="22607" r="32873" b="19000"/>
            <a:stretch/>
          </p:blipFill>
          <p:spPr bwMode="auto">
            <a:xfrm>
              <a:off x="0" y="575733"/>
              <a:ext cx="10223500" cy="51392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Овал 1"/>
            <p:cNvSpPr/>
            <p:nvPr/>
          </p:nvSpPr>
          <p:spPr bwMode="auto">
            <a:xfrm>
              <a:off x="121920" y="3169750"/>
              <a:ext cx="1633728" cy="377952"/>
            </a:xfrm>
            <a:prstGeom prst="ellips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0588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Овал 13"/>
            <p:cNvSpPr/>
            <p:nvPr/>
          </p:nvSpPr>
          <p:spPr bwMode="auto">
            <a:xfrm>
              <a:off x="9375648" y="3267456"/>
              <a:ext cx="847852" cy="286172"/>
            </a:xfrm>
            <a:prstGeom prst="ellips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0588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3" name="Прямая со стрелкой 12"/>
            <p:cNvCxnSpPr/>
            <p:nvPr/>
          </p:nvCxnSpPr>
          <p:spPr bwMode="auto">
            <a:xfrm>
              <a:off x="1365504" y="3547702"/>
              <a:ext cx="3486912" cy="257268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6" name="Прямая со стрелкой 15"/>
            <p:cNvCxnSpPr/>
            <p:nvPr/>
          </p:nvCxnSpPr>
          <p:spPr bwMode="auto">
            <a:xfrm flipH="1">
              <a:off x="4937760" y="3553628"/>
              <a:ext cx="4754880" cy="256675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7" name="Прямоугольник 16"/>
            <p:cNvSpPr/>
            <p:nvPr/>
          </p:nvSpPr>
          <p:spPr bwMode="auto">
            <a:xfrm>
              <a:off x="1981200" y="6132576"/>
              <a:ext cx="5913120" cy="39624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058863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ru-RU" sz="21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Объекты торговли</a:t>
              </a:r>
              <a:r>
                <a:rPr kumimoji="0" lang="ru-RU" sz="2100" b="1" i="0" u="none" strike="noStrike" cap="none" normalizeH="0" dirty="0" smtClean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относятся к </a:t>
              </a:r>
              <a:r>
                <a:rPr kumimoji="0" lang="ru-RU" sz="21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низкому риску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892463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57573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1"/>
                </a:solidFill>
              </a:rPr>
              <a:t>Риск-ориентированный подход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563780"/>
            <a:ext cx="12192000" cy="613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индикаторов риска причинения вреда (ущерба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lnSpc>
                <a:spcPct val="90000"/>
              </a:lnSpc>
              <a:buAutoNum type="arabicPeriod"/>
            </a:pPr>
            <a:endParaRPr lang="ru-RU" b="1" i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buAutoNum type="arabicPeriod"/>
            </a:pPr>
            <a:r>
              <a:rPr lang="ru-RU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Степень </a:t>
            </a:r>
            <a:r>
              <a:rPr lang="ru-RU" b="1" i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огнестойкости; </a:t>
            </a:r>
            <a:endParaRPr lang="ru-RU" b="1" i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buAutoNum type="arabicPeriod"/>
            </a:pPr>
            <a:r>
              <a:rPr lang="ru-RU" b="1" i="1" dirty="0" smtClean="0">
                <a:solidFill>
                  <a:srgbClr val="0000FF"/>
                </a:solidFill>
                <a:latin typeface="+mj-lt"/>
                <a:cs typeface="Times New Roman" pitchFamily="18" charset="0"/>
              </a:rPr>
              <a:t>Высота </a:t>
            </a:r>
            <a:r>
              <a:rPr lang="ru-RU" b="1" i="1" dirty="0">
                <a:solidFill>
                  <a:srgbClr val="0000FF"/>
                </a:solidFill>
                <a:latin typeface="+mj-lt"/>
                <a:cs typeface="Times New Roman" pitchFamily="18" charset="0"/>
              </a:rPr>
              <a:t>здания, сооружения; </a:t>
            </a:r>
            <a:endParaRPr lang="ru-RU" b="1" i="1" dirty="0" smtClean="0">
              <a:solidFill>
                <a:srgbClr val="0000FF"/>
              </a:solidFill>
              <a:latin typeface="+mj-lt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buAutoNum type="arabicPeriod"/>
            </a:pPr>
            <a:r>
              <a:rPr lang="ru-RU" b="1" i="1" dirty="0" smtClean="0">
                <a:latin typeface="+mj-lt"/>
                <a:cs typeface="Times New Roman" pitchFamily="18" charset="0"/>
              </a:rPr>
              <a:t>Наличие </a:t>
            </a:r>
            <a:r>
              <a:rPr lang="ru-RU" b="1" i="1" dirty="0">
                <a:latin typeface="+mj-lt"/>
                <a:cs typeface="Times New Roman" pitchFamily="18" charset="0"/>
              </a:rPr>
              <a:t>открытых лестниц и (или) </a:t>
            </a:r>
            <a:r>
              <a:rPr lang="ru-RU" b="1" i="1" dirty="0" err="1">
                <a:latin typeface="+mj-lt"/>
                <a:cs typeface="Times New Roman" pitchFamily="18" charset="0"/>
              </a:rPr>
              <a:t>многосветных</a:t>
            </a:r>
            <a:r>
              <a:rPr lang="ru-RU" b="1" i="1" dirty="0">
                <a:latin typeface="+mj-lt"/>
                <a:cs typeface="Times New Roman" pitchFamily="18" charset="0"/>
              </a:rPr>
              <a:t> пространств; </a:t>
            </a:r>
            <a:endParaRPr lang="ru-RU" b="1" i="1" dirty="0" smtClean="0">
              <a:latin typeface="+mj-lt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buAutoNum type="arabicPeriod"/>
            </a:pPr>
            <a:r>
              <a:rPr lang="ru-RU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Количество </a:t>
            </a:r>
            <a:r>
              <a:rPr lang="ru-RU" b="1" i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людей</a:t>
            </a:r>
            <a:r>
              <a:rPr lang="ru-RU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;</a:t>
            </a:r>
          </a:p>
          <a:p>
            <a:pPr marL="342900" indent="-342900">
              <a:lnSpc>
                <a:spcPct val="90000"/>
              </a:lnSpc>
              <a:buAutoNum type="arabicPeriod"/>
            </a:pPr>
            <a:r>
              <a:rPr lang="ru-RU" b="1" i="1" dirty="0" smtClean="0">
                <a:solidFill>
                  <a:srgbClr val="0000FF"/>
                </a:solidFill>
                <a:latin typeface="+mj-lt"/>
                <a:cs typeface="Times New Roman" pitchFamily="18" charset="0"/>
              </a:rPr>
              <a:t>Наличие </a:t>
            </a:r>
            <a:r>
              <a:rPr lang="ru-RU" b="1" i="1" dirty="0">
                <a:solidFill>
                  <a:srgbClr val="0000FF"/>
                </a:solidFill>
                <a:latin typeface="+mj-lt"/>
                <a:cs typeface="Times New Roman" pitchFamily="18" charset="0"/>
              </a:rPr>
              <a:t>круглосуточного пребывания или проживания маломобильных групп населения, детей дошкольного и школьного возраста, пожилых людей старше 65 лет; </a:t>
            </a:r>
            <a:endParaRPr lang="ru-RU" b="1" i="1" dirty="0" smtClean="0">
              <a:solidFill>
                <a:srgbClr val="0000FF"/>
              </a:solidFill>
              <a:latin typeface="+mj-lt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buAutoNum type="arabicPeriod"/>
            </a:pPr>
            <a:r>
              <a:rPr lang="ru-RU" b="1" i="1" dirty="0" smtClean="0">
                <a:latin typeface="+mj-lt"/>
                <a:cs typeface="Times New Roman" pitchFamily="18" charset="0"/>
              </a:rPr>
              <a:t>Нахождение </a:t>
            </a:r>
            <a:r>
              <a:rPr lang="ru-RU" b="1" i="1" dirty="0">
                <a:latin typeface="+mj-lt"/>
                <a:cs typeface="Times New Roman" pitchFamily="18" charset="0"/>
              </a:rPr>
              <a:t>в рабочее время на объекте более 10 человек, отнесенных к категории маломобильных групп населения, детей дошкольного и школьного возраста, а также пожилых людей старше 65 лет; </a:t>
            </a:r>
            <a:endParaRPr lang="ru-RU" b="1" i="1" dirty="0" smtClean="0">
              <a:latin typeface="+mj-lt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buAutoNum type="arabicPeriod"/>
            </a:pPr>
            <a:r>
              <a:rPr lang="ru-RU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Системы </a:t>
            </a:r>
            <a:r>
              <a:rPr lang="ru-RU" b="1" i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противопожарной защиты (автоматические установки пожаротушения и пожарной сигнализации, система оповещения людей о пожаре и управления эвакуацией людей, система </a:t>
            </a:r>
            <a:r>
              <a:rPr lang="ru-RU" b="1" i="1" dirty="0" err="1">
                <a:solidFill>
                  <a:srgbClr val="FF0000"/>
                </a:solidFill>
                <a:latin typeface="+mj-lt"/>
                <a:cs typeface="Times New Roman" pitchFamily="18" charset="0"/>
              </a:rPr>
              <a:t>противодымной</a:t>
            </a:r>
            <a:r>
              <a:rPr lang="ru-RU" b="1" i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 вентиляции) смонтированы более 10 лет назад и не подвергались капитальному ремонту; </a:t>
            </a:r>
            <a:endParaRPr lang="ru-RU" b="1" i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buAutoNum type="arabicPeriod"/>
            </a:pPr>
            <a:r>
              <a:rPr lang="ru-RU" b="1" i="1" dirty="0" smtClean="0">
                <a:solidFill>
                  <a:srgbClr val="0000FF"/>
                </a:solidFill>
                <a:latin typeface="+mj-lt"/>
                <a:cs typeface="Times New Roman" pitchFamily="18" charset="0"/>
              </a:rPr>
              <a:t>Наличие </a:t>
            </a:r>
            <a:r>
              <a:rPr lang="ru-RU" b="1" i="1" dirty="0">
                <a:solidFill>
                  <a:srgbClr val="0000FF"/>
                </a:solidFill>
                <a:latin typeface="+mj-lt"/>
                <a:cs typeface="Times New Roman" pitchFamily="18" charset="0"/>
              </a:rPr>
              <a:t>на объекте пожарной охраны, обеспеченной пожарно-техническим вооружением</a:t>
            </a:r>
            <a:r>
              <a:rPr lang="ru-RU" b="1" i="1" dirty="0" smtClean="0">
                <a:solidFill>
                  <a:srgbClr val="0000FF"/>
                </a:solidFill>
                <a:latin typeface="+mj-lt"/>
                <a:cs typeface="Times New Roman" pitchFamily="18" charset="0"/>
              </a:rPr>
              <a:t>;</a:t>
            </a:r>
          </a:p>
          <a:p>
            <a:pPr marL="342900" indent="-342900">
              <a:lnSpc>
                <a:spcPct val="90000"/>
              </a:lnSpc>
              <a:buAutoNum type="arabicPeriod"/>
            </a:pPr>
            <a:r>
              <a:rPr lang="ru-RU" b="1" i="1" dirty="0" smtClean="0">
                <a:latin typeface="+mj-lt"/>
                <a:cs typeface="Times New Roman" pitchFamily="18" charset="0"/>
              </a:rPr>
              <a:t> </a:t>
            </a:r>
            <a:r>
              <a:rPr lang="ru-RU" b="1" i="1" dirty="0">
                <a:latin typeface="+mj-lt"/>
                <a:cs typeface="Times New Roman" pitchFamily="18" charset="0"/>
              </a:rPr>
              <a:t>Привлечение к охране организации, специально учрежденной для оказания охранных услуг, зарегистрированной в установленном законом порядке и имеющей лицензию на осуществление частной охранной деятельности; </a:t>
            </a:r>
            <a:endParaRPr lang="ru-RU" b="1" i="1" dirty="0" smtClean="0">
              <a:latin typeface="+mj-lt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buAutoNum type="arabicPeriod"/>
            </a:pPr>
            <a:r>
              <a:rPr lang="ru-RU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Электропроводка выполнена более 10 лет назад и не подвергалась капитальному ремонту; </a:t>
            </a:r>
            <a:endParaRPr lang="ru-RU" b="1" i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buAutoNum type="arabicPeriod"/>
            </a:pPr>
            <a:r>
              <a:rPr lang="ru-RU" b="1" i="1" dirty="0" smtClean="0">
                <a:solidFill>
                  <a:srgbClr val="0000FF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rgbClr val="0000FF"/>
                </a:solidFill>
                <a:latin typeface="+mj-lt"/>
                <a:cs typeface="Times New Roman" pitchFamily="18" charset="0"/>
              </a:rPr>
              <a:t>Вид электропроводки (за исключением зданий и сооружений V степени огнестойкости); </a:t>
            </a:r>
            <a:endParaRPr lang="ru-RU" b="1" i="1" dirty="0" smtClean="0">
              <a:solidFill>
                <a:srgbClr val="0000FF"/>
              </a:solidFill>
              <a:latin typeface="+mj-lt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buAutoNum type="arabicPeriod"/>
            </a:pPr>
            <a:r>
              <a:rPr lang="ru-RU" b="1" i="1" dirty="0" smtClean="0">
                <a:latin typeface="+mj-lt"/>
                <a:cs typeface="Times New Roman" pitchFamily="18" charset="0"/>
              </a:rPr>
              <a:t> </a:t>
            </a:r>
            <a:r>
              <a:rPr lang="ru-RU" b="1" i="1" dirty="0">
                <a:latin typeface="+mj-lt"/>
                <a:cs typeface="Times New Roman" pitchFamily="18" charset="0"/>
              </a:rPr>
              <a:t>Наличие электрического отопления (за исключением электрических котлов с контуром отопления); </a:t>
            </a:r>
            <a:endParaRPr lang="ru-RU" b="1" i="1" dirty="0" smtClean="0">
              <a:latin typeface="+mj-lt"/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buAutoNum type="arabicPeriod"/>
            </a:pPr>
            <a:r>
              <a:rPr lang="ru-RU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Наличие печного отопления.</a:t>
            </a:r>
            <a:endParaRPr lang="ru-RU" b="1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15192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8733" y="575733"/>
            <a:ext cx="74145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 критериев 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добросовестности</a:t>
            </a:r>
            <a:endParaRPr lang="ru-RU" sz="3600" b="1" i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57573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1"/>
                </a:solidFill>
              </a:rPr>
              <a:t>Риск-ориентированный подход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229056"/>
            <a:ext cx="12192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Наличие в отношении объекта (наружной установки) действующего предписания органа государственного пожарного надзора, содержащего сведения об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неустраненных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нарушениях установленных требований, предъявляемых к путям эвакуации, зонам безопасности для маломобильных групп населения, автоматическим системам противопожарной защиты (автоматические установки пожаротушения и пожарной сигнализации, система оповещения людей о пожаре и управления эвакуацией людей, система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противодымной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вентиляции);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Наличие в отношении объекта (наружной установки) действующего предписания органа государственного пожарного надзора, содержащего сведения об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неустраненных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нарушениях установленных требований, предъявляемых к обеспечению деятельности пожарных подразделений;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Наличие в отношении объекта (наружной установки) действующего предписания органа государственного пожарного надзора, содержащего сведения об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неустраненных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нарушениях установленных требований, не вошедшие в пункты 1, 2 настоящей таблицы;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Наличие в отношении объекта (наружной установки) положительного заключения независимой оценки пожарного риска (аудита пожарной безопасности);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Наличие на объекте (на территории) учреждений, осуществляющих экономическую деятельность, не соответствующую функциональному назначению;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Наличие сведений о проведении на объекте (наружной установке) перепланировки, реконструкции, капитального ремонта или техническом перевооружении (реконструкции технологических установок);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Наличие доступа у органа государственного пожарного надзора к системам видеонаблюдения объекта (наружной установки) для проведения регулярного дистанционного мониторинга соблюдения требований пожарной безопасности;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Наличие круглосуточного мониторинга работоспособности автоматических систем противопожарной защиты (автоматические установки пожаротушения и пожарной сигнализации, система оповещения людей о пожаре и управления эвакуацией людей, система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противодымной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вентиляции) дежурным персоналом;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49844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90170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133" b="1" dirty="0" smtClean="0">
                <a:solidFill>
                  <a:srgbClr val="000000"/>
                </a:solidFill>
              </a:rPr>
              <a:t>Пожары, произошедшие на поднадзорных объектах</a:t>
            </a:r>
            <a:endParaRPr lang="ru-RU" altLang="ru-RU" sz="2133" b="1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4017" y="1001411"/>
            <a:ext cx="11683966" cy="95386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 lIns="91202" tIns="45601" rIns="91202" bIns="45601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2020 год на поднадзорных объектах зарегистрировано </a:t>
            </a:r>
            <a:r>
              <a:rPr lang="ru-RU" sz="2800" b="1" u="sng" dirty="0" smtClean="0">
                <a:solidFill>
                  <a:srgbClr val="1818F4"/>
                </a:solidFill>
                <a:latin typeface="Times New Roman" pitchFamily="18" charset="0"/>
                <a:cs typeface="Times New Roman" pitchFamily="18" charset="0"/>
              </a:rPr>
              <a:t>248 пожаров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на которых </a:t>
            </a:r>
            <a:r>
              <a:rPr lang="ru-RU" sz="2800" b="1" dirty="0" smtClean="0">
                <a:solidFill>
                  <a:srgbClr val="1818F4"/>
                </a:solidFill>
                <a:latin typeface="Times New Roman" pitchFamily="18" charset="0"/>
                <a:cs typeface="Times New Roman" pitchFamily="18" charset="0"/>
              </a:rPr>
              <a:t>погибло </a:t>
            </a:r>
            <a:r>
              <a:rPr lang="ru-RU" sz="2800" b="1" u="sng" dirty="0" smtClean="0">
                <a:solidFill>
                  <a:srgbClr val="1818F4"/>
                </a:solidFill>
                <a:latin typeface="Times New Roman" pitchFamily="18" charset="0"/>
                <a:cs typeface="Times New Roman" pitchFamily="18" charset="0"/>
              </a:rPr>
              <a:t>4 человека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294" y="2087685"/>
            <a:ext cx="11833412" cy="40624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91202" tIns="45601" rIns="91202" bIns="45601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Наибольшее их количество приходится на:</a:t>
            </a:r>
          </a:p>
          <a:p>
            <a:pPr algn="ctr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indent="360680" algn="just">
              <a:spcAft>
                <a:spcPts val="0"/>
              </a:spcAft>
            </a:pPr>
            <a:r>
              <a:rPr lang="ru-RU" sz="2600" b="1" dirty="0">
                <a:latin typeface="Times New Roman"/>
                <a:ea typeface="Calibri"/>
                <a:cs typeface="Times New Roman"/>
              </a:rPr>
              <a:t>-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600" b="1" dirty="0">
                <a:latin typeface="Times New Roman"/>
                <a:ea typeface="Calibri"/>
                <a:cs typeface="Times New Roman"/>
              </a:rPr>
              <a:t>производственные здания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– </a:t>
            </a:r>
            <a:r>
              <a:rPr lang="ru-RU" sz="2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66 пожаров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, с гибелью на них </a:t>
            </a:r>
            <a:r>
              <a:rPr lang="ru-RU" sz="2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2-х человек; </a:t>
            </a:r>
            <a:endParaRPr lang="ru-RU" sz="26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indent="360680" algn="just">
              <a:spcAft>
                <a:spcPts val="0"/>
              </a:spcAft>
            </a:pPr>
            <a:r>
              <a:rPr lang="ru-RU" sz="2600" b="1" dirty="0">
                <a:latin typeface="Times New Roman"/>
                <a:ea typeface="Calibri"/>
                <a:cs typeface="Times New Roman"/>
              </a:rPr>
              <a:t>-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600" b="1" dirty="0">
                <a:latin typeface="Times New Roman"/>
                <a:ea typeface="Calibri"/>
                <a:cs typeface="Times New Roman"/>
              </a:rPr>
              <a:t>здания торговли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– </a:t>
            </a:r>
            <a:r>
              <a:rPr lang="ru-RU" sz="2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38 пожаров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;</a:t>
            </a:r>
            <a:endParaRPr lang="ru-RU" sz="2600" dirty="0">
              <a:latin typeface="Calibri"/>
              <a:ea typeface="Calibri"/>
              <a:cs typeface="Times New Roman"/>
            </a:endParaRPr>
          </a:p>
          <a:p>
            <a:pPr indent="360680" algn="just">
              <a:spcAft>
                <a:spcPts val="0"/>
              </a:spcAft>
            </a:pPr>
            <a:r>
              <a:rPr lang="ru-RU" sz="2600" b="1" dirty="0">
                <a:latin typeface="Times New Roman"/>
                <a:ea typeface="Calibri"/>
                <a:cs typeface="Times New Roman"/>
              </a:rPr>
              <a:t>-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600" b="1" dirty="0">
                <a:latin typeface="Times New Roman"/>
                <a:ea typeface="Calibri"/>
                <a:cs typeface="Times New Roman"/>
              </a:rPr>
              <a:t>складские здания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– </a:t>
            </a:r>
            <a:r>
              <a:rPr lang="ru-RU" sz="2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34 пожара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;</a:t>
            </a:r>
            <a:endParaRPr lang="ru-RU" sz="2600" dirty="0">
              <a:latin typeface="Calibri"/>
              <a:ea typeface="Calibri"/>
              <a:cs typeface="Times New Roman"/>
            </a:endParaRPr>
          </a:p>
          <a:p>
            <a:pPr indent="360680" algn="just">
              <a:spcAft>
                <a:spcPts val="0"/>
              </a:spcAft>
            </a:pPr>
            <a:r>
              <a:rPr lang="ru-RU" sz="2600" b="1" dirty="0">
                <a:latin typeface="Times New Roman"/>
                <a:ea typeface="Calibri"/>
                <a:cs typeface="Times New Roman"/>
              </a:rPr>
              <a:t>-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600" b="1" dirty="0">
                <a:latin typeface="Times New Roman"/>
                <a:ea typeface="Calibri"/>
                <a:cs typeface="Times New Roman"/>
              </a:rPr>
              <a:t>сооружения, установки промышленного назначения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– </a:t>
            </a:r>
            <a:r>
              <a:rPr lang="ru-RU" sz="2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26 пожаров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;</a:t>
            </a:r>
            <a:endParaRPr lang="ru-RU" sz="2600" dirty="0">
              <a:latin typeface="Calibri"/>
              <a:ea typeface="Calibri"/>
              <a:cs typeface="Times New Roman"/>
            </a:endParaRPr>
          </a:p>
          <a:p>
            <a:pPr indent="360680" algn="just">
              <a:spcAft>
                <a:spcPts val="0"/>
              </a:spcAft>
            </a:pPr>
            <a:r>
              <a:rPr lang="ru-RU" sz="2600" b="1" dirty="0">
                <a:latin typeface="Times New Roman"/>
                <a:ea typeface="Calibri"/>
                <a:cs typeface="Times New Roman"/>
              </a:rPr>
              <a:t>-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600" b="1" dirty="0">
                <a:latin typeface="Times New Roman"/>
                <a:ea typeface="Calibri"/>
                <a:cs typeface="Times New Roman"/>
              </a:rPr>
              <a:t>здания сервисного обслуживания населения (предприятия питания, бытового обслуживания, почта, АТС, вокзалы)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– </a:t>
            </a:r>
            <a:r>
              <a:rPr lang="ru-RU" sz="2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25 пожаров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;</a:t>
            </a:r>
            <a:endParaRPr lang="ru-RU" sz="2600" dirty="0">
              <a:latin typeface="Calibri"/>
              <a:ea typeface="Calibri"/>
              <a:cs typeface="Times New Roman"/>
            </a:endParaRPr>
          </a:p>
          <a:p>
            <a:pPr indent="360680" algn="just">
              <a:spcAft>
                <a:spcPts val="0"/>
              </a:spcAft>
              <a:tabLst>
                <a:tab pos="450215" algn="l"/>
              </a:tabLst>
            </a:pPr>
            <a:r>
              <a:rPr lang="ru-RU" sz="2600" b="1" dirty="0">
                <a:latin typeface="Times New Roman"/>
                <a:ea typeface="Calibri"/>
                <a:cs typeface="Times New Roman"/>
              </a:rPr>
              <a:t>- </a:t>
            </a:r>
            <a:r>
              <a:rPr lang="ru-RU" sz="2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18 пожаров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произошло </a:t>
            </a:r>
            <a:r>
              <a:rPr lang="ru-RU" sz="2600" b="1" dirty="0">
                <a:latin typeface="Times New Roman"/>
                <a:ea typeface="Calibri"/>
                <a:cs typeface="Times New Roman"/>
              </a:rPr>
              <a:t>на строящихся объектах с гибелью </a:t>
            </a:r>
            <a:r>
              <a:rPr lang="ru-RU" sz="2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1-го человека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;</a:t>
            </a:r>
            <a:endParaRPr lang="ru-RU" sz="2600" dirty="0">
              <a:latin typeface="Calibri"/>
              <a:ea typeface="Calibri"/>
              <a:cs typeface="Times New Roman"/>
            </a:endParaRPr>
          </a:p>
          <a:p>
            <a:pPr indent="360680" algn="just">
              <a:spcAft>
                <a:spcPts val="0"/>
              </a:spcAft>
            </a:pPr>
            <a:r>
              <a:rPr lang="ru-RU" sz="2600" b="1" dirty="0">
                <a:latin typeface="Times New Roman"/>
                <a:ea typeface="Calibri"/>
                <a:cs typeface="Times New Roman"/>
              </a:rPr>
              <a:t>-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600" b="1" dirty="0">
                <a:latin typeface="Times New Roman"/>
                <a:ea typeface="Calibri"/>
                <a:cs typeface="Times New Roman"/>
              </a:rPr>
              <a:t>в зданиях административно-общественного назначения 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– </a:t>
            </a:r>
            <a:r>
              <a:rPr lang="ru-RU" sz="2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12 пожаров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>.</a:t>
            </a:r>
            <a:endParaRPr lang="ru-RU" sz="2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7166710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8733" y="575733"/>
            <a:ext cx="74145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 критериев 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добросовестности</a:t>
            </a:r>
            <a:endParaRPr lang="ru-RU" sz="3600" b="1" i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57573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1"/>
                </a:solidFill>
              </a:rPr>
              <a:t>Риск-ориентированный подход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181888"/>
            <a:ext cx="12192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. Наличие зарегистрированных случаев пожаров на объекте (наружной установке) за последние 5 лет (за исключением пожаров, причиной которых является умышленное уничтожение или повреждение имущества);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10.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Наличие вступившего в законную силу постановления суда о назначении наказания в виде административного приостановления деятельности юридического лица и индивидуального предпринимателя за нарушения требований пожарной безопасности на объекте (наружной установке) либо решения суда о приостановлении деятельности на объекте в соответствии с частью 2 статьи 1065 Гражданского кодекса Российской Федерации в течение последних 3 лет;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Наличие информации о вводе в эксплуатацию либо фактическом функционировании объекта (наружной установки), получивших отрицательное заключение при согласовании специальных технических условий, отражающих специфику обеспечения его пожарной безопасности и содержащих комплекс необходимых инженерно-технических и организационных мероприятий по обеспечению пожарной безопасности;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12.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Непредставление в установленном порядке декларации пожарной безопасности в отношении объекта (наружной установки), для которых законодательством Российской Федерации о градостроительной деятельности предусмотрено проведение экспертизы проектной документации;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Непредставление подконтрольным лицом в срок, установленный в предостережении о недопустимости нарушения обязательных требований, уведомления о принятии мер по обеспечению соблюдения обязательных требований законодательства в области пожарной безопасности на объекте (наружной установке);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Наличие сведений о ненадлежащей работе при пожаре на объекте (наружной установке) имеющихся систем противопожарной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защиты;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Наличие сведений о приостановлении действия лицензии юридического лица, индивидуального предпринимателя на осуществление деятельности по техническому обслуживанию и ремонту средств обеспечения пожарной безопасности вследствие грубых нарушений лицензионных требований на объекте (наружной установке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46989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57573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1"/>
                </a:solidFill>
              </a:rPr>
              <a:t>Риск-ориентированный подход</a:t>
            </a:r>
          </a:p>
        </p:txBody>
      </p:sp>
      <p:pic>
        <p:nvPicPr>
          <p:cNvPr id="6146" name="Picture 2" descr="C:\Users\Noyanov\Desktop\Старый сервер\54-Совершенствование надзорной деятельности\2021\1. Публичные обсуждения 11.03.2021\калькулятор НЕБО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6" y="626533"/>
            <a:ext cx="5232259" cy="6144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763260" y="771912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значения 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индикатора риска повлияли на повышение категории 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риска: </a:t>
            </a:r>
          </a:p>
        </p:txBody>
      </p:sp>
      <p:sp>
        <p:nvSpPr>
          <p:cNvPr id="6" name="Овал 5"/>
          <p:cNvSpPr/>
          <p:nvPr/>
        </p:nvSpPr>
        <p:spPr bwMode="auto">
          <a:xfrm>
            <a:off x="4198620" y="2545080"/>
            <a:ext cx="297180" cy="28956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588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1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9" name="Овал 8"/>
          <p:cNvSpPr/>
          <p:nvPr/>
        </p:nvSpPr>
        <p:spPr bwMode="auto">
          <a:xfrm>
            <a:off x="4198620" y="2880360"/>
            <a:ext cx="297180" cy="23622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588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1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10" name="Овал 9"/>
          <p:cNvSpPr/>
          <p:nvPr/>
        </p:nvSpPr>
        <p:spPr bwMode="auto">
          <a:xfrm>
            <a:off x="4198620" y="3131820"/>
            <a:ext cx="297180" cy="23622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588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1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63260" y="1807756"/>
            <a:ext cx="6253480" cy="83099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Высотность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здания в границах от 28 до 50 метров (46 метров).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763260" y="2881937"/>
            <a:ext cx="6253480" cy="83099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Наличие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открытых лестниц и (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или)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многосветных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пространств</a:t>
            </a:r>
            <a:endParaRPr lang="ru-RU" sz="2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763260" y="3985051"/>
            <a:ext cx="6253480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Нахождение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людей (более 5000 чел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.) </a:t>
            </a:r>
            <a:endParaRPr lang="ru-RU" sz="2400" dirty="0"/>
          </a:p>
        </p:txBody>
      </p:sp>
      <p:cxnSp>
        <p:nvCxnSpPr>
          <p:cNvPr id="19" name="Прямая со стрелкой 18"/>
          <p:cNvCxnSpPr>
            <a:endCxn id="17" idx="1"/>
          </p:cNvCxnSpPr>
          <p:nvPr/>
        </p:nvCxnSpPr>
        <p:spPr bwMode="auto">
          <a:xfrm flipV="1">
            <a:off x="4495800" y="2223255"/>
            <a:ext cx="1267460" cy="46660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" name="Прямая со стрелкой 22"/>
          <p:cNvCxnSpPr>
            <a:stCxn id="9" idx="6"/>
          </p:cNvCxnSpPr>
          <p:nvPr/>
        </p:nvCxnSpPr>
        <p:spPr bwMode="auto">
          <a:xfrm>
            <a:off x="4495800" y="2998470"/>
            <a:ext cx="1267460" cy="2989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5" name="Прямая со стрелкой 24"/>
          <p:cNvCxnSpPr>
            <a:stCxn id="10" idx="6"/>
            <a:endCxn id="21" idx="1"/>
          </p:cNvCxnSpPr>
          <p:nvPr/>
        </p:nvCxnSpPr>
        <p:spPr bwMode="auto">
          <a:xfrm>
            <a:off x="4495800" y="3249930"/>
            <a:ext cx="1267460" cy="96595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9" name="Прямоугольник 28"/>
          <p:cNvSpPr/>
          <p:nvPr/>
        </p:nvSpPr>
        <p:spPr>
          <a:xfrm>
            <a:off x="5763260" y="4870876"/>
            <a:ext cx="6101080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Общее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значение индикаторов риска равно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4859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57573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1"/>
                </a:solidFill>
              </a:rPr>
              <a:t>Риск-ориентированный подход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6" t="28692" r="35556" b="4479"/>
          <a:stretch/>
        </p:blipFill>
        <p:spPr bwMode="auto">
          <a:xfrm>
            <a:off x="0" y="575733"/>
            <a:ext cx="5486400" cy="6282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 bwMode="auto">
          <a:xfrm>
            <a:off x="4636770" y="4011930"/>
            <a:ext cx="297180" cy="28956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588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1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6" name="Овал 5"/>
          <p:cNvSpPr/>
          <p:nvPr/>
        </p:nvSpPr>
        <p:spPr bwMode="auto">
          <a:xfrm>
            <a:off x="4636770" y="5059680"/>
            <a:ext cx="297180" cy="28956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588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1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87060" y="3617198"/>
            <a:ext cx="6253480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Общее значение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показателя добросовестности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составляет: </a:t>
            </a:r>
          </a:p>
          <a:p>
            <a:pPr algn="ctr"/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3 - 4= </a:t>
            </a:r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-1</a:t>
            </a:r>
            <a:endParaRPr lang="ru-RU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87060" y="692245"/>
            <a:ext cx="6253480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Наличие сведений о проведении на объекте перепланировки, реконструкции, капитального ремонта или технического перевооружения: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87060" y="1770539"/>
            <a:ext cx="6253480" cy="175432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Наличие на объекте круглосуточного мониторинга работоспособности автоматических систем противопожарной защиты (автоматические установки пожаротушения и пожарной сигнализации, система оповещения людей о пожаре и управления эвакуацией людей, система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противодымной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вентиляции) дежурным персоналом: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>
            <a:endCxn id="10" idx="1"/>
          </p:cNvCxnSpPr>
          <p:nvPr/>
        </p:nvCxnSpPr>
        <p:spPr bwMode="auto">
          <a:xfrm flipV="1">
            <a:off x="4933950" y="1153910"/>
            <a:ext cx="753110" cy="300280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" name="Прямая со стрелкой 13"/>
          <p:cNvCxnSpPr>
            <a:stCxn id="6" idx="6"/>
            <a:endCxn id="12" idx="1"/>
          </p:cNvCxnSpPr>
          <p:nvPr/>
        </p:nvCxnSpPr>
        <p:spPr bwMode="auto">
          <a:xfrm flipV="1">
            <a:off x="4933950" y="2647702"/>
            <a:ext cx="753110" cy="255675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7" name="Прямоугольник 16"/>
          <p:cNvSpPr/>
          <p:nvPr/>
        </p:nvSpPr>
        <p:spPr>
          <a:xfrm>
            <a:off x="5588000" y="4301490"/>
            <a:ext cx="6604000" cy="246221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Показатель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тяжести потенциальных негативных последствий пожара с учетом индекса индивидуализации подконтрольного лица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составляет:</a:t>
            </a:r>
          </a:p>
          <a:p>
            <a:pPr algn="ctr"/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1,961 + 15 = </a:t>
            </a:r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16,961</a:t>
            </a:r>
          </a:p>
          <a:p>
            <a:pPr algn="just"/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как показатель тяжести потенциальных негативных последствий пожаров показатель входит в диапазон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 9 до 20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(16,961)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то уровень тяжести потенциальных негативных последствий пожара является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средним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832355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57573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1"/>
                </a:solidFill>
              </a:rPr>
              <a:t>Калькулятор отнесения объектов защиты к определенной категории риска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tx1"/>
                </a:solidFill>
              </a:rPr>
              <a:t>(</a:t>
            </a:r>
            <a:r>
              <a:rPr lang="ru-RU" sz="2000" b="1" dirty="0" smtClean="0">
                <a:solidFill>
                  <a:schemeClr val="tx1"/>
                </a:solidFill>
              </a:rPr>
              <a:t>«Он-</a:t>
            </a:r>
            <a:r>
              <a:rPr lang="ru-RU" sz="2000" b="1" dirty="0" err="1" smtClean="0">
                <a:solidFill>
                  <a:schemeClr val="tx1"/>
                </a:solidFill>
              </a:rPr>
              <a:t>лайн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калькулятор</a:t>
            </a:r>
            <a:r>
              <a:rPr lang="ru-RU" sz="2000" b="1" dirty="0" smtClean="0">
                <a:solidFill>
                  <a:schemeClr val="tx1"/>
                </a:solidFill>
              </a:rPr>
              <a:t>»)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4" t="-1358" r="21462" b="30535"/>
          <a:stretch/>
        </p:blipFill>
        <p:spPr bwMode="auto">
          <a:xfrm>
            <a:off x="108515" y="508604"/>
            <a:ext cx="11948018" cy="6240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13429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575732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1"/>
                </a:solidFill>
              </a:rPr>
              <a:t>Федеральный закон № 248-ФЗ</a:t>
            </a:r>
            <a:r>
              <a:rPr lang="ru-RU" sz="2000" b="1" dirty="0">
                <a:solidFill>
                  <a:schemeClr val="tx1"/>
                </a:solidFill>
              </a:rPr>
              <a:t>. </a:t>
            </a:r>
            <a:r>
              <a:rPr lang="ru-RU" sz="2000" b="1" dirty="0" smtClean="0">
                <a:solidFill>
                  <a:schemeClr val="tx1"/>
                </a:solidFill>
              </a:rPr>
              <a:t>Постановление </a:t>
            </a:r>
            <a:r>
              <a:rPr lang="ru-RU" sz="2000" b="1" dirty="0">
                <a:solidFill>
                  <a:schemeClr val="tx1"/>
                </a:solidFill>
              </a:rPr>
              <a:t>Правительства РФ от 30.11.2020 № 1969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7500" y="674972"/>
            <a:ext cx="11468100" cy="83099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Общий срок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проведения проверок, запланированных Главным управлением на 2021 год,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01.07.2021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сокращается с 20 до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 рабочих дней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7500" y="1551444"/>
            <a:ext cx="11468100" cy="526297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01.07.2021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вступает в законную силу постановление Правительства РФ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31.12.2020 № 2428 «О порядке формирования плана проведения плановых контрольных (надзорных)…».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соответствии с подпунктом 3 пункта 14 Правил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включение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контрольного (надзорного) мероприятия в ежегодный план в связи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 отнесением к категории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чрезвычайно высокого риска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объекта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контроля.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 позднее, чем за 30 рабочих дней до планируемой даты проведения и с учетом предложений органов прокуратуры уполномоченное должностное лицо включает или не включает контрольное (надзорное) мероприятие в ежегодный план посредством единого реестра контрольных (надзорных) мероприятий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случае если вы не согласны с присвоенной категорией риска того, или иного здания, то вы вправе подать в установленном порядке в орган государственного пожарного надзора заявление об изменении ранее присвоенной используемым вами объектам защиты категории риска. При положительном решении должностного лица проверка будет исключена из плана плановых проверок на текущий год.</a:t>
            </a:r>
          </a:p>
        </p:txBody>
      </p:sp>
    </p:spTree>
    <p:extLst>
      <p:ext uri="{BB962C8B-B14F-4D97-AF65-F5344CB8AC3E}">
        <p14:creationId xmlns:p14="http://schemas.microsoft.com/office/powerpoint/2010/main" val="81348077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90170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133" b="1" dirty="0" smtClean="0">
                <a:solidFill>
                  <a:srgbClr val="000000"/>
                </a:solidFill>
              </a:rPr>
              <a:t>Основные нововведения,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133" b="1" dirty="0" smtClean="0">
                <a:solidFill>
                  <a:srgbClr val="000000"/>
                </a:solidFill>
              </a:rPr>
              <a:t>связанные с принятием Федерального закона </a:t>
            </a:r>
            <a:r>
              <a:rPr lang="ru-RU" altLang="ru-RU" sz="2133" b="1" dirty="0">
                <a:solidFill>
                  <a:srgbClr val="000000"/>
                </a:solidFill>
              </a:rPr>
              <a:t>от 31.07.2020 N 248-ФЗ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04799" y="1066800"/>
            <a:ext cx="1128712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                                                                                                                                                                            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dirty="0"/>
              <a:t>Четко определил круг лиц – участников отношений государственного контроля (должностные лица надзорных органов, контролируемые лица, эксперты и экспертные организации, </a:t>
            </a:r>
            <a:r>
              <a:rPr lang="ru-RU" b="1" dirty="0"/>
              <a:t>свидетели, специалисты.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ru-RU" dirty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dirty="0"/>
              <a:t>Конкретизирован порядок досудебного обжалования. </a:t>
            </a:r>
            <a:r>
              <a:rPr lang="ru-RU" b="1" dirty="0"/>
              <a:t>Судебное обжалование решений контрольного (надзорного) органа, действий (бездействия) его должностных лиц возможно только после их досудебного обжалования,</a:t>
            </a:r>
            <a:r>
              <a:rPr lang="ru-RU" dirty="0"/>
              <a:t> за исключением случаев обжалования в суд решений, действий (бездействия) гражданами, не осуществляющими предпринимательской деятельности.</a:t>
            </a:r>
          </a:p>
          <a:p>
            <a:endParaRPr lang="ru-RU" b="1" dirty="0" smtClean="0"/>
          </a:p>
          <a:p>
            <a:r>
              <a:rPr lang="ru-RU" b="1" dirty="0" smtClean="0"/>
              <a:t>Статья </a:t>
            </a:r>
            <a:r>
              <a:rPr lang="ru-RU" b="1" dirty="0"/>
              <a:t>93. Отсрочка исполнения решения</a:t>
            </a:r>
          </a:p>
          <a:p>
            <a:endParaRPr lang="ru-RU" dirty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dirty="0"/>
              <a:t>При наличии обстоятельств, вследствие которых исполнение решения невозможно в установленные сроки, уполномоченное </a:t>
            </a:r>
            <a:r>
              <a:rPr lang="ru-RU" b="1" dirty="0"/>
              <a:t>должностное лицо контрольного (надзорного) органа может отсрочить исполнение решения на срок до одного года</a:t>
            </a:r>
            <a:r>
              <a:rPr lang="ru-RU" dirty="0"/>
              <a:t>, о чем принимается соответствующее решение.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296570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90170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133" b="1" dirty="0" smtClean="0">
                <a:solidFill>
                  <a:srgbClr val="000000"/>
                </a:solidFill>
              </a:rPr>
              <a:t>Регуляторная гильотина</a:t>
            </a:r>
            <a:endParaRPr lang="ru-RU" altLang="ru-RU" sz="2133" b="1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5101" y="1076807"/>
            <a:ext cx="11887200" cy="138499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Утратило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свою силу постановление Правительства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РФ от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25.04.2012 №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390 «О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противопожарном режиме». Взамен издано ППРФ от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16.09.2020 №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1479 «Об утверждении Правил противопожарного режима в Российской Федерации». В основном правила не сильно отличаются от ранее действовавших, однако есть ряд изменений, к которым уже нужно быть готовыми.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2514038"/>
            <a:ext cx="11887200" cy="73866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- предусмотрено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ведение руководителями организаций отдельного журнала эксплуатации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всех систем противопожарной защиты;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2400" y="3317740"/>
            <a:ext cx="11887200" cy="138499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- обучение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по пожарно-техническому минимуму с 01.01.2021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осуществляется: во-первых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, в рамках дополнительного профессионального образования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во-вторых, только в образовательных организациях, деятельность которых подлежит обязательному лицензированию в соответствии со статьей 91 Федерального закона № 273-ФЗ.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2400" y="4752973"/>
            <a:ext cx="11887200" cy="138499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запрет на использование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подвальных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цокольных этажей, подполей, вентиляционных камер, а также других технических помещений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для организации производственных участков, мастерских, а также для хранения продукции, оборудования, мебели и других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предметов (требования применяются с учетом  проектной документации,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утвержденной в установленном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порядке).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6644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90170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133" b="1" dirty="0" smtClean="0">
                <a:solidFill>
                  <a:srgbClr val="000000"/>
                </a:solidFill>
              </a:rPr>
              <a:t>Регуляторная гильотина</a:t>
            </a:r>
            <a:endParaRPr lang="ru-RU" altLang="ru-RU" sz="2133" b="1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5101" y="1076807"/>
            <a:ext cx="11887200" cy="41549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Внесены изменения </a:t>
            </a: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СП 4.13130.2013: </a:t>
            </a:r>
            <a:endParaRPr lang="ru-RU" sz="2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1612338"/>
            <a:ext cx="11887200" cy="138499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- для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кладовых любого назначения площадью до 10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кв. м,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за исключением хранения изделий с горючими газами или легковоспламеняющимися жидкостями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допускается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не предусматривать категорирование по взрывопожарной и пожарной опасности, а также не выделять противопожарными преградами.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2400" y="3635373"/>
            <a:ext cx="11887200" cy="73866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- эвакуационные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пути и выходы», в части установления допустимого отклонения от геометрических параметров эвакуационных путей и выходов в пределах не более чем 5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%.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5101" y="3109991"/>
            <a:ext cx="11887200" cy="41549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Внесены изменения </a:t>
            </a: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СП 1.13130.2020: </a:t>
            </a:r>
            <a:endParaRPr lang="ru-RU" sz="2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4570491"/>
            <a:ext cx="11887200" cy="10618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С 01.07.2020 утверждён и введен в действие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СП «Многофункциональные </a:t>
            </a: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здания. Требования пожарной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безопасности».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Сейчас нет необходимости в разработке специальных технических условий для многофункциональных зданий высотой до 50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58063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12700"/>
            <a:ext cx="12192000" cy="7003305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3882" tIns="46943" rIns="93882" bIns="46943" anchor="ctr"/>
          <a:lstStyle/>
          <a:p>
            <a:pPr defTabSz="929147">
              <a:defRPr/>
            </a:pPr>
            <a:endParaRPr lang="en-US" sz="1900" dirty="0">
              <a:solidFill>
                <a:srgbClr val="000000"/>
              </a:solidFill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464051" y="6309785"/>
            <a:ext cx="3456516" cy="359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1016" tIns="50508" rIns="101016" bIns="50508"/>
          <a:lstStyle/>
          <a:p>
            <a:pPr algn="ctr" defTabSz="1001159">
              <a:spcBef>
                <a:spcPct val="20000"/>
              </a:spcBef>
            </a:pP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7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138" y="126254"/>
            <a:ext cx="919973" cy="1131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-1250949" y="1262976"/>
            <a:ext cx="14630400" cy="42648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6601" tIns="28299" rIns="56601" bIns="2829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kern="0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УПРАВЛЕНИЕ МЧС </a:t>
            </a:r>
            <a:r>
              <a:rPr lang="ru-RU" altLang="ru-RU" sz="2400" b="1" kern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ПО </a:t>
            </a:r>
            <a:r>
              <a:rPr lang="ru-RU" altLang="ru-RU" sz="2400" b="1" kern="0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НИЖЕГОРОДСКОЙ ОБЛАСТИ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0" y="1935559"/>
            <a:ext cx="12197775" cy="2031325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kern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ДОКЛАД</a:t>
            </a:r>
          </a:p>
          <a:p>
            <a:pPr algn="ctr">
              <a:defRPr/>
            </a:pPr>
            <a:r>
              <a:rPr lang="ru-RU" sz="2800" b="1" kern="0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заместителя </a:t>
            </a:r>
            <a:r>
              <a:rPr lang="ru-RU" sz="2800" b="1" kern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главного государственного инспектора </a:t>
            </a:r>
          </a:p>
          <a:p>
            <a:pPr algn="ctr">
              <a:defRPr/>
            </a:pPr>
            <a:r>
              <a:rPr lang="ru-RU" sz="2800" b="1" kern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Нижегородской области по пожарному надзору</a:t>
            </a:r>
          </a:p>
          <a:p>
            <a:pPr algn="ctr">
              <a:defRPr/>
            </a:pPr>
            <a:endParaRPr lang="ru-RU" sz="1400" b="1" kern="0" dirty="0" smtClean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800" b="1" kern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С.Н. Большакова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 bwMode="auto">
          <a:xfrm>
            <a:off x="514317" y="1689459"/>
            <a:ext cx="11163365" cy="3048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5" name="TextBox 8"/>
          <p:cNvSpPr txBox="1">
            <a:spLocks noChangeArrowheads="1"/>
          </p:cNvSpPr>
          <p:nvPr/>
        </p:nvSpPr>
        <p:spPr bwMode="auto">
          <a:xfrm>
            <a:off x="622420" y="4159916"/>
            <a:ext cx="10952933" cy="2273142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6601" tIns="28299" rIns="56601" bIns="2829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ru-RU" sz="2400" b="1" dirty="0">
                <a:solidFill>
                  <a:srgbClr val="FFFF00"/>
                </a:solidFill>
                <a:latin typeface="Arial" charset="0"/>
                <a:cs typeface="Arial" charset="0"/>
              </a:rPr>
              <a:t>«Об </a:t>
            </a:r>
            <a:r>
              <a:rPr lang="ru-RU" sz="2400" b="1" dirty="0" smtClean="0">
                <a:solidFill>
                  <a:srgbClr val="FFFF00"/>
                </a:solidFill>
                <a:latin typeface="Arial" charset="0"/>
                <a:cs typeface="Arial" charset="0"/>
              </a:rPr>
              <a:t> осуществлении </a:t>
            </a:r>
            <a:r>
              <a:rPr lang="ru-RU" sz="2400" b="1" dirty="0" err="1" smtClean="0">
                <a:solidFill>
                  <a:srgbClr val="FFFF00"/>
                </a:solidFill>
                <a:latin typeface="Arial" charset="0"/>
                <a:cs typeface="Arial" charset="0"/>
              </a:rPr>
              <a:t>надзорно</a:t>
            </a:r>
            <a:r>
              <a:rPr lang="ru-RU" sz="2400" b="1" dirty="0" smtClean="0">
                <a:solidFill>
                  <a:srgbClr val="FFFF00"/>
                </a:solidFill>
                <a:latin typeface="Arial" charset="0"/>
                <a:cs typeface="Arial" charset="0"/>
              </a:rPr>
              <a:t>-профилактической деятельности </a:t>
            </a:r>
            <a:r>
              <a:rPr lang="ru-RU" sz="2400" b="1" dirty="0">
                <a:solidFill>
                  <a:srgbClr val="FFFF00"/>
                </a:solidFill>
                <a:latin typeface="Arial" charset="0"/>
                <a:cs typeface="Arial" charset="0"/>
              </a:rPr>
              <a:t>с учетом вступления в силу с 01.07.2021 Федерального закона от 31.07.2020 N 248-ФЗ «О государственном контроле (надзоре) и муниципальном контроле в Российской Федерации» и принимаемых в его развитие подзаконных нормативных правовых актов и вносимых в них </a:t>
            </a:r>
            <a:r>
              <a:rPr lang="ru-RU" sz="2400" b="1" dirty="0" smtClean="0">
                <a:solidFill>
                  <a:srgbClr val="FFFF00"/>
                </a:solidFill>
                <a:latin typeface="Arial" charset="0"/>
                <a:cs typeface="Arial" charset="0"/>
              </a:rPr>
              <a:t>изменений»</a:t>
            </a:r>
            <a:endParaRPr lang="ru-RU" sz="2400" b="1" dirty="0">
              <a:solidFill>
                <a:srgbClr val="FFFF00"/>
              </a:solidFill>
              <a:latin typeface="Arial" charset="0"/>
              <a:cs typeface="Arial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 bwMode="auto">
          <a:xfrm>
            <a:off x="498442" y="4151848"/>
            <a:ext cx="11131616" cy="3048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5079415" y="6334780"/>
            <a:ext cx="18646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kern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11.03.2021</a:t>
            </a:r>
          </a:p>
          <a:p>
            <a:pPr algn="ctr"/>
            <a:r>
              <a:rPr lang="ru-RU" sz="1400" b="1" kern="0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400" b="1" kern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Нижний Новгород</a:t>
            </a:r>
            <a:endParaRPr lang="ru-RU" sz="1400" b="1" kern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681416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90170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133" b="1" dirty="0" smtClean="0">
                <a:solidFill>
                  <a:srgbClr val="000000"/>
                </a:solidFill>
              </a:rPr>
              <a:t>Пожар, произошедший на </a:t>
            </a:r>
            <a:r>
              <a:rPr lang="ru-RU" altLang="ru-RU" sz="2133" b="1" dirty="0">
                <a:solidFill>
                  <a:srgbClr val="000000"/>
                </a:solidFill>
              </a:rPr>
              <a:t>территории ООО «</a:t>
            </a:r>
            <a:r>
              <a:rPr lang="ru-RU" altLang="ru-RU" sz="2133" b="1" dirty="0" err="1">
                <a:solidFill>
                  <a:srgbClr val="000000"/>
                </a:solidFill>
              </a:rPr>
              <a:t>ПолимерИндустрия</a:t>
            </a:r>
            <a:r>
              <a:rPr lang="ru-RU" altLang="ru-RU" sz="2133" b="1" dirty="0" smtClean="0">
                <a:solidFill>
                  <a:srgbClr val="000000"/>
                </a:solidFill>
              </a:rPr>
              <a:t>»</a:t>
            </a:r>
            <a:endParaRPr lang="ru-RU" sz="2133" b="1" dirty="0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133" b="1" dirty="0" smtClean="0">
                <a:solidFill>
                  <a:srgbClr val="000000"/>
                </a:solidFill>
              </a:rPr>
              <a:t>г</a:t>
            </a:r>
            <a:r>
              <a:rPr lang="ru-RU" sz="2133" b="1" dirty="0">
                <a:solidFill>
                  <a:srgbClr val="000000"/>
                </a:solidFill>
              </a:rPr>
              <a:t>. Дзержинск, ул. Фрунзе, д. </a:t>
            </a:r>
            <a:r>
              <a:rPr lang="ru-RU" sz="2133" b="1" dirty="0" smtClean="0">
                <a:solidFill>
                  <a:srgbClr val="000000"/>
                </a:solidFill>
              </a:rPr>
              <a:t>48В (31.07.2020)</a:t>
            </a:r>
            <a:endParaRPr lang="ru-RU" altLang="ru-RU" sz="2133" b="1" dirty="0">
              <a:solidFill>
                <a:srgbClr val="000000"/>
              </a:solidFill>
            </a:endParaRPr>
          </a:p>
        </p:txBody>
      </p:sp>
      <p:pic>
        <p:nvPicPr>
          <p:cNvPr id="2051" name="Picture 3" descr="C:\Users\Noyanov\Desktop\Фото ПолимерИндустрия\IMG_06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600" y="901701"/>
            <a:ext cx="6873765" cy="3339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Noyanov\Desktop\Фото ПолимерИндустрия\IMG_66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82" y="944559"/>
            <a:ext cx="4824248" cy="584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Noyanov\Desktop\Фото ПолимерИндустрия\IMG_06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600" y="4266801"/>
            <a:ext cx="6873765" cy="253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22599" y="944559"/>
            <a:ext cx="70694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latin typeface="Arial Black" pitchFamily="34" charset="0"/>
              </a:rPr>
              <a:t>Материальный ущерб составил 75 млн. 802 тыс. 357 руб.</a:t>
            </a:r>
          </a:p>
        </p:txBody>
      </p:sp>
    </p:spTree>
    <p:extLst>
      <p:ext uri="{BB962C8B-B14F-4D97-AF65-F5344CB8AC3E}">
        <p14:creationId xmlns:p14="http://schemas.microsoft.com/office/powerpoint/2010/main" val="255840503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90170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133" b="1" dirty="0" smtClean="0">
                <a:solidFill>
                  <a:srgbClr val="000000"/>
                </a:solidFill>
              </a:rPr>
              <a:t>Пожар, произошедший на </a:t>
            </a:r>
            <a:r>
              <a:rPr lang="ru-RU" altLang="ru-RU" sz="2133" b="1" dirty="0">
                <a:solidFill>
                  <a:srgbClr val="000000"/>
                </a:solidFill>
              </a:rPr>
              <a:t>территории ООО «Мебельные комплектующие», </a:t>
            </a:r>
            <a:endParaRPr lang="ru-RU" altLang="ru-RU" sz="2133" b="1" dirty="0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133" b="1" dirty="0" smtClean="0">
                <a:solidFill>
                  <a:srgbClr val="000000"/>
                </a:solidFill>
              </a:rPr>
              <a:t>г</a:t>
            </a:r>
            <a:r>
              <a:rPr lang="ru-RU" altLang="ru-RU" sz="2133" b="1" dirty="0">
                <a:solidFill>
                  <a:srgbClr val="000000"/>
                </a:solidFill>
              </a:rPr>
              <a:t>. Н. Новгород, ул. Федосеенко, </a:t>
            </a:r>
            <a:r>
              <a:rPr lang="ru-RU" altLang="ru-RU" sz="2133" b="1" dirty="0" smtClean="0">
                <a:solidFill>
                  <a:srgbClr val="000000"/>
                </a:solidFill>
              </a:rPr>
              <a:t>55-а (16.10.2020)</a:t>
            </a:r>
            <a:endParaRPr lang="ru-RU" altLang="ru-RU" sz="2133" b="1" dirty="0">
              <a:solidFill>
                <a:srgbClr val="000000"/>
              </a:solidFill>
            </a:endParaRPr>
          </a:p>
        </p:txBody>
      </p:sp>
      <p:pic>
        <p:nvPicPr>
          <p:cNvPr id="3074" name="Picture 2" descr="C:\Users\Noyanov\Desktop\Фото пожар 16.10.20 ул. Федосеенко, 55а склад\IMG_20201016_0929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6" y="1572526"/>
            <a:ext cx="5798527" cy="524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Noyanov\Desktop\Фото пожар 16.10.20 ул. Федосеенко, 55а склад\IMG_20201016_1503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572525"/>
            <a:ext cx="5912224" cy="524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0966" y="990202"/>
            <a:ext cx="118872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Arial Black" pitchFamily="34" charset="0"/>
              </a:rPr>
              <a:t>Материальный ущерб от пожара составил более 8 </a:t>
            </a:r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миллионов 500 тысяч рублей </a:t>
            </a:r>
            <a:endParaRPr lang="ru-RU" sz="2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03794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90170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133" b="1" dirty="0" smtClean="0">
                <a:solidFill>
                  <a:srgbClr val="000000"/>
                </a:solidFill>
              </a:rPr>
              <a:t>Пожар, произошедший на </a:t>
            </a:r>
            <a:r>
              <a:rPr lang="ru-RU" altLang="ru-RU" sz="2133" b="1" dirty="0">
                <a:solidFill>
                  <a:srgbClr val="000000"/>
                </a:solidFill>
              </a:rPr>
              <a:t>территории ООО «Авангард-</a:t>
            </a:r>
            <a:r>
              <a:rPr lang="ru-RU" altLang="ru-RU" sz="2133" b="1" dirty="0" err="1">
                <a:solidFill>
                  <a:srgbClr val="000000"/>
                </a:solidFill>
              </a:rPr>
              <a:t>Трейдинг</a:t>
            </a:r>
            <a:r>
              <a:rPr lang="ru-RU" altLang="ru-RU" sz="2133" b="1" dirty="0" smtClean="0">
                <a:solidFill>
                  <a:srgbClr val="000000"/>
                </a:solidFill>
              </a:rPr>
              <a:t>»,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133" b="1" dirty="0" smtClean="0">
                <a:solidFill>
                  <a:srgbClr val="000000"/>
                </a:solidFill>
              </a:rPr>
              <a:t>г</a:t>
            </a:r>
            <a:r>
              <a:rPr lang="ru-RU" sz="2133" b="1" dirty="0">
                <a:solidFill>
                  <a:srgbClr val="000000"/>
                </a:solidFill>
              </a:rPr>
              <a:t>. Н. Новгород, ул. Старых Производственников, </a:t>
            </a:r>
            <a:r>
              <a:rPr lang="ru-RU" sz="2133" b="1" dirty="0" smtClean="0">
                <a:solidFill>
                  <a:srgbClr val="000000"/>
                </a:solidFill>
              </a:rPr>
              <a:t>22 (27.08.2020)</a:t>
            </a:r>
            <a:endParaRPr lang="ru-RU" altLang="ru-RU" sz="2133" b="1" dirty="0">
              <a:solidFill>
                <a:srgbClr val="0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076356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Arial Black" pitchFamily="34" charset="0"/>
              </a:rPr>
              <a:t>Материальный ущерб от пожара составил 4 </a:t>
            </a:r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миллиона </a:t>
            </a:r>
            <a:r>
              <a:rPr lang="ru-RU" sz="2000" b="1" dirty="0">
                <a:solidFill>
                  <a:srgbClr val="FF0000"/>
                </a:solidFill>
                <a:latin typeface="Arial Black" pitchFamily="34" charset="0"/>
              </a:rPr>
              <a:t>456 </a:t>
            </a:r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тысяч </a:t>
            </a:r>
            <a:r>
              <a:rPr lang="ru-RU" sz="2000" b="1" dirty="0">
                <a:solidFill>
                  <a:srgbClr val="FF0000"/>
                </a:solidFill>
                <a:latin typeface="Arial Black" pitchFamily="34" charset="0"/>
              </a:rPr>
              <a:t>140 </a:t>
            </a:r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рублей</a:t>
            </a:r>
            <a:endParaRPr lang="ru-RU" sz="2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Noyanov\Desktop\Фото Ст. Производственников д.22\IMG_33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79" y="1640205"/>
            <a:ext cx="6263077" cy="4697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oyanov\Desktop\Фото Ст. Производственников д.22\IMG_33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1778" y="1640205"/>
            <a:ext cx="5534911" cy="4697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053019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90170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133" b="1" dirty="0" smtClean="0">
                <a:solidFill>
                  <a:srgbClr val="000000"/>
                </a:solidFill>
              </a:rPr>
              <a:t>Пожар, произошедший на </a:t>
            </a:r>
            <a:r>
              <a:rPr lang="ru-RU" altLang="ru-RU" sz="2133" b="1" dirty="0">
                <a:solidFill>
                  <a:srgbClr val="000000"/>
                </a:solidFill>
              </a:rPr>
              <a:t>территории </a:t>
            </a:r>
            <a:r>
              <a:rPr lang="ru-RU" sz="2133" b="1" dirty="0">
                <a:solidFill>
                  <a:srgbClr val="000000"/>
                </a:solidFill>
              </a:rPr>
              <a:t>ООО «Лесное</a:t>
            </a:r>
            <a:r>
              <a:rPr lang="ru-RU" sz="2133" b="1" dirty="0" smtClean="0">
                <a:solidFill>
                  <a:srgbClr val="000000"/>
                </a:solidFill>
              </a:rPr>
              <a:t>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133" b="1" dirty="0" err="1">
                <a:solidFill>
                  <a:srgbClr val="000000"/>
                </a:solidFill>
              </a:rPr>
              <a:t>р.п</a:t>
            </a:r>
            <a:r>
              <a:rPr lang="ru-RU" altLang="ru-RU" sz="2133" b="1" dirty="0">
                <a:solidFill>
                  <a:srgbClr val="000000"/>
                </a:solidFill>
              </a:rPr>
              <a:t>. Тонкино, ул. 2-ой промышленный микрорайон, д.1 «Б</a:t>
            </a:r>
            <a:r>
              <a:rPr lang="ru-RU" altLang="ru-RU" sz="2133" b="1" dirty="0" smtClean="0">
                <a:solidFill>
                  <a:srgbClr val="000000"/>
                </a:solidFill>
              </a:rPr>
              <a:t>» (11.12.2020)</a:t>
            </a:r>
            <a:endParaRPr lang="ru-RU" altLang="ru-RU" sz="2133" b="1" dirty="0">
              <a:solidFill>
                <a:srgbClr val="000000"/>
              </a:solidFill>
            </a:endParaRPr>
          </a:p>
        </p:txBody>
      </p:sp>
      <p:pic>
        <p:nvPicPr>
          <p:cNvPr id="4098" name="Picture 2" descr="C:\Users\Noyanov\Desktop\Тонкино_фото ООО Лесное\20201211_1826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96687" y="1656443"/>
            <a:ext cx="5921828" cy="4441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Noyanov\Desktop\Тонкино_фото ООО Лесное\20201212_1420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701" y="916213"/>
            <a:ext cx="7583715" cy="592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62700" y="916214"/>
            <a:ext cx="758371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latin typeface="Arial Black" pitchFamily="34" charset="0"/>
              </a:rPr>
              <a:t>Материальный ущерб от пожара составил более 11 млн. руб.</a:t>
            </a:r>
          </a:p>
        </p:txBody>
      </p:sp>
    </p:spTree>
    <p:extLst>
      <p:ext uri="{BB962C8B-B14F-4D97-AF65-F5344CB8AC3E}">
        <p14:creationId xmlns:p14="http://schemas.microsoft.com/office/powerpoint/2010/main" val="158729972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587828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800" b="1" dirty="0" smtClean="0">
                <a:solidFill>
                  <a:srgbClr val="000000"/>
                </a:solidFill>
              </a:rPr>
              <a:t>Федеральный закон </a:t>
            </a:r>
            <a:r>
              <a:rPr lang="ru-RU" altLang="ru-RU" sz="1800" b="1" dirty="0">
                <a:solidFill>
                  <a:srgbClr val="000000"/>
                </a:solidFill>
              </a:rPr>
              <a:t>от 31.07.2020 </a:t>
            </a:r>
            <a:r>
              <a:rPr lang="ru-RU" altLang="ru-RU" sz="1800" b="1" dirty="0" smtClean="0">
                <a:solidFill>
                  <a:srgbClr val="000000"/>
                </a:solidFill>
              </a:rPr>
              <a:t>№ </a:t>
            </a:r>
            <a:r>
              <a:rPr lang="ru-RU" altLang="ru-RU" sz="1800" b="1" dirty="0">
                <a:solidFill>
                  <a:srgbClr val="000000"/>
                </a:solidFill>
              </a:rPr>
              <a:t>248-ФЗ «О государственном контроле (надзоре) и муниципальном контроле в Российской Федерации</a:t>
            </a:r>
            <a:r>
              <a:rPr lang="ru-RU" altLang="ru-RU" sz="1800" b="1" dirty="0" smtClean="0">
                <a:solidFill>
                  <a:srgbClr val="000000"/>
                </a:solidFill>
              </a:rPr>
              <a:t>»</a:t>
            </a:r>
            <a:endParaRPr lang="ru-RU" altLang="ru-RU" sz="1800" b="1" dirty="0">
              <a:solidFill>
                <a:srgbClr val="000000"/>
              </a:solidFill>
            </a:endParaRPr>
          </a:p>
        </p:txBody>
      </p:sp>
      <p:pic>
        <p:nvPicPr>
          <p:cNvPr id="5122" name="Picture 2" descr="C:\Users\Noyanov\Desktop\Старый сервер\54-Совершенствование надзорной деятельности\2021\1. Публичные обсуждения 11.03.2021\фото 248-ФЗ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87830"/>
            <a:ext cx="5007429" cy="627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44457" y="2522586"/>
            <a:ext cx="6096000" cy="240065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/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31 июля 2020 года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подписан Федеральный закон от 31.07.2020 № 248-ФЗ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О государственном контроле (надзоре) и муниципальном контроле в Российской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Федерации». </a:t>
            </a:r>
          </a:p>
          <a:p>
            <a:pPr algn="ctr"/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Данный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закон вступает в силу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01.07.2021. 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4923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0"/>
            <a:ext cx="12192000" cy="838199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000000"/>
                </a:solidFill>
              </a:rPr>
              <a:t>Статья 45.  Профилактические </a:t>
            </a:r>
            <a:r>
              <a:rPr lang="ru-RU" altLang="ru-RU" sz="2400" b="1" dirty="0">
                <a:solidFill>
                  <a:srgbClr val="000000"/>
                </a:solidFill>
              </a:rPr>
              <a:t>мероприятия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3999" y="1567308"/>
            <a:ext cx="11684001" cy="452431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Виды профилактических мероприятий</a:t>
            </a: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) информирование;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2) обобщение правоприменительной практики;</a:t>
            </a:r>
            <a:endParaRPr lang="ru-RU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3) меры стимулирования добросовестности;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4) объявление предостережения;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5) консультирование;</a:t>
            </a:r>
            <a:endParaRPr lang="ru-RU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6)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самообследование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32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7) профилактический визит.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71117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12"/>
          <p:cNvSpPr txBox="1">
            <a:spLocks noChangeArrowheads="1"/>
          </p:cNvSpPr>
          <p:nvPr/>
        </p:nvSpPr>
        <p:spPr bwMode="auto">
          <a:xfrm>
            <a:off x="0" y="1"/>
            <a:ext cx="12192000" cy="90170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681" tIns="18487" rIns="108681" bIns="18487" anchor="ctr" anchorCtr="1"/>
          <a:lstStyle>
            <a:lvl1pPr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1pPr>
            <a:lvl2pPr marL="742950" indent="-28575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2pPr>
            <a:lvl3pPr marL="11430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3pPr>
            <a:lvl4pPr marL="16002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4pPr>
            <a:lvl5pPr marL="2057400" indent="-228600" defTabSz="1762125"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5pPr>
            <a:lvl6pPr marL="25146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6pPr>
            <a:lvl7pPr marL="29718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7pPr>
            <a:lvl8pPr marL="34290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8pPr>
            <a:lvl9pPr marL="3886200" indent="-228600" defTabSz="17621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FF0000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</a:rPr>
              <a:t>Статья 56. Виды контрольных (надзорных) мероприятий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04799" y="901701"/>
            <a:ext cx="11287125" cy="5355312"/>
          </a:xfrm>
          <a:prstGeom prst="rect">
            <a:avLst/>
          </a:prstGeom>
          <a:ln>
            <a:solidFill>
              <a:schemeClr val="accent1">
                <a:lumMod val="9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Определены виды контрольно-надзорных мероприятий, которые могут проводить надзорные органы.</a:t>
            </a:r>
          </a:p>
          <a:p>
            <a:pPr algn="ctr"/>
            <a:endParaRPr lang="ru-RU" u="sng" dirty="0" smtClean="0"/>
          </a:p>
          <a:p>
            <a:pPr algn="ctr"/>
            <a:r>
              <a:rPr lang="ru-RU" b="1" u="sng" dirty="0" smtClean="0"/>
              <a:t>Виды КНМ</a:t>
            </a:r>
          </a:p>
          <a:p>
            <a:pPr algn="ctr"/>
            <a:endParaRPr lang="ru-RU" u="sng" dirty="0" smtClean="0"/>
          </a:p>
          <a:p>
            <a:pPr algn="ctr"/>
            <a:endParaRPr lang="ru-RU" u="sng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just"/>
            <a:r>
              <a:rPr lang="ru-RU" b="1" dirty="0" smtClean="0"/>
              <a:t>Взаимодействием</a:t>
            </a:r>
            <a:r>
              <a:rPr lang="ru-RU" dirty="0" smtClean="0"/>
              <a:t> </a:t>
            </a:r>
            <a:r>
              <a:rPr lang="ru-RU" dirty="0"/>
              <a:t>контрольных (надзорных) органов, их должностных лиц с контролируемыми лицами </a:t>
            </a:r>
            <a:r>
              <a:rPr lang="ru-RU" b="1" dirty="0"/>
              <a:t>являются </a:t>
            </a:r>
            <a:r>
              <a:rPr lang="ru-RU" dirty="0"/>
              <a:t>встречи, телефонные и иные переговоры (непосредственное взаимодействие) между инспектором и контролируемым лицом или его представителем, запрос документов, иных материалов, присутствие инспектора в месте осуществления деятельности контролируемого лица (за исключением случаев присутствия инспектора на общедоступных производственных объектах</a:t>
            </a:r>
            <a:r>
              <a:rPr lang="ru-RU" dirty="0" smtClean="0"/>
              <a:t>).</a:t>
            </a:r>
            <a:endParaRPr lang="ru-RU" dirty="0"/>
          </a:p>
        </p:txBody>
      </p:sp>
      <p:cxnSp>
        <p:nvCxnSpPr>
          <p:cNvPr id="4" name="Прямая со стрелкой 3"/>
          <p:cNvCxnSpPr/>
          <p:nvPr/>
        </p:nvCxnSpPr>
        <p:spPr bwMode="auto">
          <a:xfrm flipH="1">
            <a:off x="4448175" y="1795462"/>
            <a:ext cx="952501" cy="40719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" name="Прямая со стрелкой 5"/>
          <p:cNvCxnSpPr/>
          <p:nvPr/>
        </p:nvCxnSpPr>
        <p:spPr bwMode="auto">
          <a:xfrm>
            <a:off x="6486525" y="1781174"/>
            <a:ext cx="828675" cy="42148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Скругленный прямоугольник 9"/>
          <p:cNvSpPr/>
          <p:nvPr/>
        </p:nvSpPr>
        <p:spPr bwMode="auto">
          <a:xfrm>
            <a:off x="666750" y="1590675"/>
            <a:ext cx="3781425" cy="303847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u="sng" dirty="0"/>
              <a:t>С </a:t>
            </a:r>
            <a:r>
              <a:rPr lang="ru-RU" b="1" u="sng" dirty="0" smtClean="0"/>
              <a:t>взаимодействием</a:t>
            </a:r>
          </a:p>
          <a:p>
            <a:r>
              <a:rPr lang="ru-RU" dirty="0" smtClean="0"/>
              <a:t>1</a:t>
            </a:r>
            <a:r>
              <a:rPr lang="ru-RU" dirty="0"/>
              <a:t>) контрольная закупка;</a:t>
            </a:r>
          </a:p>
          <a:p>
            <a:r>
              <a:rPr lang="ru-RU" dirty="0"/>
              <a:t>2) мониторинговая закупка;</a:t>
            </a:r>
          </a:p>
          <a:p>
            <a:r>
              <a:rPr lang="ru-RU" dirty="0"/>
              <a:t>3) выборочный контроль;</a:t>
            </a:r>
          </a:p>
          <a:p>
            <a:r>
              <a:rPr lang="ru-RU" dirty="0"/>
              <a:t>4) </a:t>
            </a:r>
            <a:r>
              <a:rPr lang="ru-RU" b="1" dirty="0"/>
              <a:t>инспекционный визит;</a:t>
            </a:r>
          </a:p>
          <a:p>
            <a:r>
              <a:rPr lang="ru-RU" dirty="0"/>
              <a:t>5) </a:t>
            </a:r>
            <a:r>
              <a:rPr lang="ru-RU" b="1" dirty="0"/>
              <a:t>рейдовый осмотр;</a:t>
            </a:r>
          </a:p>
          <a:p>
            <a:r>
              <a:rPr lang="ru-RU" dirty="0"/>
              <a:t>6) </a:t>
            </a:r>
            <a:r>
              <a:rPr lang="ru-RU" b="1" dirty="0"/>
              <a:t>документарная проверка;</a:t>
            </a:r>
          </a:p>
          <a:p>
            <a:r>
              <a:rPr lang="ru-RU" dirty="0"/>
              <a:t>7) </a:t>
            </a:r>
            <a:r>
              <a:rPr lang="ru-RU" b="1" dirty="0"/>
              <a:t>выездная проверка.</a:t>
            </a:r>
          </a:p>
          <a:p>
            <a:pPr defTabSz="1058863" fontAlgn="base">
              <a:spcBef>
                <a:spcPct val="0"/>
              </a:spcBef>
              <a:spcAft>
                <a:spcPct val="0"/>
              </a:spcAft>
            </a:pP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7315200" y="1590675"/>
            <a:ext cx="3981450" cy="303847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u="sng" dirty="0" smtClean="0"/>
              <a:t>Без </a:t>
            </a:r>
            <a:r>
              <a:rPr lang="ru-RU" b="1" u="sng" dirty="0"/>
              <a:t>взаимодействия</a:t>
            </a:r>
          </a:p>
          <a:p>
            <a:r>
              <a:rPr lang="ru-RU" dirty="0" smtClean="0"/>
              <a:t>1</a:t>
            </a:r>
            <a:r>
              <a:rPr lang="ru-RU" dirty="0"/>
              <a:t>) наблюдение за соблюдением обязательных требований;</a:t>
            </a:r>
          </a:p>
          <a:p>
            <a:r>
              <a:rPr lang="ru-RU" dirty="0"/>
              <a:t>2) выездное обследование.</a:t>
            </a:r>
          </a:p>
          <a:p>
            <a:endParaRPr lang="ru-RU" dirty="0"/>
          </a:p>
          <a:p>
            <a:pPr marL="0" marR="0" indent="0" algn="l" defTabSz="10588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61117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588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588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</TotalTime>
  <Words>2849</Words>
  <Application>Microsoft Office PowerPoint</Application>
  <PresentationFormat>Произвольный</PresentationFormat>
  <Paragraphs>289</Paragraphs>
  <Slides>28</Slides>
  <Notes>28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11_Оформление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Управление службы протокола</dc:creator>
  <cp:lastModifiedBy>Ноянов Л.Е.</cp:lastModifiedBy>
  <cp:revision>214</cp:revision>
  <dcterms:created xsi:type="dcterms:W3CDTF">2017-09-29T14:32:11Z</dcterms:created>
  <dcterms:modified xsi:type="dcterms:W3CDTF">2021-03-11T09:28:06Z</dcterms:modified>
</cp:coreProperties>
</file>